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41" r:id="rId3"/>
    <p:sldId id="327" r:id="rId4"/>
    <p:sldId id="348" r:id="rId5"/>
    <p:sldId id="370" r:id="rId6"/>
    <p:sldId id="371" r:id="rId7"/>
    <p:sldId id="353" r:id="rId8"/>
    <p:sldId id="369" r:id="rId9"/>
    <p:sldId id="372" r:id="rId10"/>
    <p:sldId id="373" r:id="rId11"/>
    <p:sldId id="374" r:id="rId12"/>
    <p:sldId id="366" r:id="rId13"/>
    <p:sldId id="360" r:id="rId14"/>
    <p:sldId id="368" r:id="rId15"/>
    <p:sldId id="342" r:id="rId16"/>
    <p:sldId id="351" r:id="rId17"/>
    <p:sldId id="343" r:id="rId18"/>
    <p:sldId id="361" r:id="rId19"/>
    <p:sldId id="339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3340"/>
    <a:srgbClr val="0D6D62"/>
    <a:srgbClr val="0E6F64"/>
    <a:srgbClr val="FFFFFF"/>
    <a:srgbClr val="F8F8F8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4" y="174"/>
      </p:cViewPr>
      <p:guideLst>
        <p:guide orient="horz" pos="346"/>
        <p:guide pos="6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4F4EB6-7A1A-4CB7-973D-F7E349516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6C997F9-E3F8-4F89-BA85-F5C3FB590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9741FA-5D06-4E86-87A0-3975B86E6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6D00-45B7-4AF7-8786-06EDBF9589FC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A4DED8-D8DD-4833-91D6-C9FD75024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CCE07B-F1CF-4595-A632-46055039D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575C-AFAF-4D2A-BB46-B26DF5690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361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02C23B-7BD8-4CC6-9C7B-0E6AF6D2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CEBD3C5-FD2C-4666-89BC-CACC73CEF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BB04CC-D7E9-49EB-9C59-E067C69D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6D00-45B7-4AF7-8786-06EDBF9589FC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BD5D74-1304-4294-8DA0-342443F78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1A2303-A249-41FC-801C-70DC97BC1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575C-AFAF-4D2A-BB46-B26DF5690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70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003B0ED-2493-4B85-A58E-004E3863CE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6BD2988-D220-4E47-BD97-4BE48DFEA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DE976E-EF26-4BBF-A0A6-67BA4A5F5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6D00-45B7-4AF7-8786-06EDBF9589FC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4F8A87-4A3F-4519-8ACC-D9FAC0AC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BC989B-F670-4640-9F1F-379055AE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575C-AFAF-4D2A-BB46-B26DF5690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96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DB4B4A-4B3A-4E11-B982-8313FEC6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FE6202-5815-41FE-8C67-4E74F5AEA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449229-6438-4523-8576-5AD3EB4DC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6D00-45B7-4AF7-8786-06EDBF9589FC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43E0E7-CE1D-460E-A668-876988C82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181772-EC6A-4C01-9BFA-231A80740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575C-AFAF-4D2A-BB46-B26DF5690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257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497E50-20CD-4030-A164-7A869E344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5D2282-1523-4EC1-BB56-93DFD9E62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882C6D-B151-4BA3-8EB0-315B685E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6D00-45B7-4AF7-8786-06EDBF9589FC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A60FFF-7051-47E5-A554-CA8D43652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507720-C67B-4D4B-965D-B8931A77E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575C-AFAF-4D2A-BB46-B26DF5690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5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79EE33-6F42-4990-86B2-B11CBA42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7F44A3-1BAD-40AC-81FA-1CA8946BFC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0AC230B-4E10-4638-B6E0-526922B47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54E959-513D-45B8-9530-5220A2430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6D00-45B7-4AF7-8786-06EDBF9589FC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4ABE17-E99E-40E0-A3F9-CEE73C3F8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26C217-8448-411D-BF9A-78E5E8EC5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575C-AFAF-4D2A-BB46-B26DF5690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29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8B1E16-40C7-49B6-8C9E-2FBA4EA7A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10293F-636E-4D2F-9350-33697C96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4158BBE-D99C-4CA3-BCF7-785C9A17D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D13CDD-B011-45DB-8710-1CE9350F2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9D0F26A-896B-4EDD-A11C-E1EB14F074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19E1C34-AD44-4A19-AE1E-56ABEBD4D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6D00-45B7-4AF7-8786-06EDBF9589FC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99BB159-1F79-4522-8B5E-133B9E2AE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EEA556C-4BC5-4F47-BC59-BC3027FA6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575C-AFAF-4D2A-BB46-B26DF5690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53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A623F4-0863-44C8-BADD-ABE422718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666D61A-37F8-4DD4-A214-84EA4CED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6D00-45B7-4AF7-8786-06EDBF9589FC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CA3646-9574-4437-BF6E-C5E09F0A3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B71401-D1CF-4F76-B073-4E6BD4FAC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575C-AFAF-4D2A-BB46-B26DF5690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75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D065254-C7AB-4706-B081-AB304D1EE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6D00-45B7-4AF7-8786-06EDBF9589FC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2AE6739-ADD7-4084-AFC6-630D7ABA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D6CC85-254F-491E-BE8E-A7022B50C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575C-AFAF-4D2A-BB46-B26DF5690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77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C2F081-B57A-4D10-AC0E-A223E761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6070DF-09ED-4EBB-BCB6-8F04449D3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055340F-698F-4F13-AC4C-6ADA1FFA5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602FD8-9B3B-407D-8E50-34D3AE50A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6D00-45B7-4AF7-8786-06EDBF9589FC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6CA61D-3EBC-44F3-B3C0-2C3836B6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429853-E2BE-4304-BF1B-2599FEDCF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575C-AFAF-4D2A-BB46-B26DF5690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56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23E796-1CD5-4DBE-848D-BF6D3F09D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6BE6F52-505B-4808-ADDE-64D389995B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F58733-E185-425B-8F63-469D1DC43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CB88C8-4F22-48DB-A839-107BAB4DF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6D00-45B7-4AF7-8786-06EDBF9589FC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34941B-D1FA-4B72-A91A-7293D5A6B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B0E4D4-05AE-4DC0-AC2F-A5700C08C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575C-AFAF-4D2A-BB46-B26DF5690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25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BD96C04-ED22-40F2-A084-0E571B610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7397B5-F8D0-4EED-946B-BA1449E25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FA14A5-8590-48C9-95B2-5ED90014D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16D00-45B7-4AF7-8786-06EDBF9589FC}" type="datetimeFigureOut">
              <a:rPr lang="fr-FR" smtClean="0"/>
              <a:t>17/05/2022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44C411-6567-4995-9573-E4C4510F3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EA998A-D218-4386-9AA7-5E4452A33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575C-AFAF-4D2A-BB46-B26DF5690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03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62D7569-28AD-46BA-815E-A7265C37E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17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A6F6AFD-3B94-2F0E-CBCB-06E7584BE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491" y="1149303"/>
            <a:ext cx="5128209" cy="51282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EFDFB6-C9E2-4DB9-8FD9-D2C199AE5A45}"/>
              </a:ext>
            </a:extLst>
          </p:cNvPr>
          <p:cNvSpPr/>
          <p:nvPr/>
        </p:nvSpPr>
        <p:spPr>
          <a:xfrm>
            <a:off x="6937696" y="1216933"/>
            <a:ext cx="4874004" cy="411281"/>
          </a:xfrm>
          <a:prstGeom prst="rect">
            <a:avLst/>
          </a:prstGeom>
          <a:solidFill>
            <a:srgbClr val="0D6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BC80F28-6F84-41DA-8FCC-531E1BA64BB7}"/>
              </a:ext>
            </a:extLst>
          </p:cNvPr>
          <p:cNvSpPr txBox="1"/>
          <p:nvPr/>
        </p:nvSpPr>
        <p:spPr>
          <a:xfrm>
            <a:off x="6937696" y="1243314"/>
            <a:ext cx="51515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Câble USB 3 en 1 – TEA250N</a:t>
            </a:r>
          </a:p>
          <a:p>
            <a:endParaRPr lang="fr-FR" sz="14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endParaRPr lang="fr-FR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endParaRPr lang="fr-FR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Embouts micro USB, Type C et Lightning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Permet la charge des appareils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1,20 m</a:t>
            </a:r>
          </a:p>
          <a:p>
            <a:pPr algn="just"/>
            <a:endParaRPr lang="fr-FR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F467AF8-1808-4888-9D48-CAE1FFE49A2C}"/>
              </a:ext>
            </a:extLst>
          </p:cNvPr>
          <p:cNvCxnSpPr/>
          <p:nvPr/>
        </p:nvCxnSpPr>
        <p:spPr>
          <a:xfrm>
            <a:off x="4454554" y="5993770"/>
            <a:ext cx="0" cy="6838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821F54C5-4F14-421F-84E5-AED196F2DA2C}"/>
              </a:ext>
            </a:extLst>
          </p:cNvPr>
          <p:cNvSpPr txBox="1"/>
          <p:nvPr/>
        </p:nvSpPr>
        <p:spPr>
          <a:xfrm>
            <a:off x="9634757" y="6335703"/>
            <a:ext cx="2702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Poppins Light" panose="00000400000000000000" pitchFamily="2" charset="0"/>
                <a:cs typeface="Poppins Light" panose="00000400000000000000" pitchFamily="2" charset="0"/>
              </a:rPr>
              <a:t>Prix de vente conseillé : 3,78 €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D1F3A16-8AB5-4E1A-9EF3-14300B6C80F3}"/>
              </a:ext>
            </a:extLst>
          </p:cNvPr>
          <p:cNvSpPr txBox="1"/>
          <p:nvPr/>
        </p:nvSpPr>
        <p:spPr>
          <a:xfrm>
            <a:off x="1342239" y="6443425"/>
            <a:ext cx="77430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>
                <a:solidFill>
                  <a:srgbClr val="EF334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Le câble pour charger tous vos appareils n’importe où !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E3D72DA-6368-F050-FA90-7DC77A9B1356}"/>
              </a:ext>
            </a:extLst>
          </p:cNvPr>
          <p:cNvSpPr txBox="1"/>
          <p:nvPr/>
        </p:nvSpPr>
        <p:spPr>
          <a:xfrm>
            <a:off x="9634757" y="5883477"/>
            <a:ext cx="23373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Stock : 18 737 pcs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0BC0729-BF9E-22A9-54BE-260D4E61F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46508" cy="204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58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8794A8F-74FF-FCEF-3F90-73D88C3D7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89" y="419189"/>
            <a:ext cx="6019621" cy="60196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EFDFB6-C9E2-4DB9-8FD9-D2C199AE5A45}"/>
              </a:ext>
            </a:extLst>
          </p:cNvPr>
          <p:cNvSpPr/>
          <p:nvPr/>
        </p:nvSpPr>
        <p:spPr>
          <a:xfrm>
            <a:off x="6937696" y="1216933"/>
            <a:ext cx="4874004" cy="411281"/>
          </a:xfrm>
          <a:prstGeom prst="rect">
            <a:avLst/>
          </a:prstGeom>
          <a:solidFill>
            <a:srgbClr val="0D6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BC80F28-6F84-41DA-8FCC-531E1BA64BB7}"/>
              </a:ext>
            </a:extLst>
          </p:cNvPr>
          <p:cNvSpPr txBox="1"/>
          <p:nvPr/>
        </p:nvSpPr>
        <p:spPr>
          <a:xfrm>
            <a:off x="6937696" y="1243314"/>
            <a:ext cx="51515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Adaptateur allume-cigare – TEA211</a:t>
            </a:r>
          </a:p>
          <a:p>
            <a:endParaRPr lang="fr-FR" sz="14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endParaRPr lang="fr-FR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endParaRPr lang="fr-FR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Adaptateur allume-cigare 3 connecteurs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Cable de 75 cm rétractable intégré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3 connecteurs Lightning, Type C et micro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1 sortie 5V 2A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Protection court-circuit et survoltage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Smart IC intégré</a:t>
            </a:r>
          </a:p>
          <a:p>
            <a:pPr algn="just"/>
            <a:endParaRPr lang="fr-FR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F467AF8-1808-4888-9D48-CAE1FFE49A2C}"/>
              </a:ext>
            </a:extLst>
          </p:cNvPr>
          <p:cNvCxnSpPr/>
          <p:nvPr/>
        </p:nvCxnSpPr>
        <p:spPr>
          <a:xfrm>
            <a:off x="4454554" y="5993770"/>
            <a:ext cx="0" cy="6838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821F54C5-4F14-421F-84E5-AED196F2DA2C}"/>
              </a:ext>
            </a:extLst>
          </p:cNvPr>
          <p:cNvSpPr txBox="1"/>
          <p:nvPr/>
        </p:nvSpPr>
        <p:spPr>
          <a:xfrm>
            <a:off x="9634757" y="6335703"/>
            <a:ext cx="2702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Poppins Light" panose="00000400000000000000" pitchFamily="2" charset="0"/>
                <a:cs typeface="Poppins Light" panose="00000400000000000000" pitchFamily="2" charset="0"/>
              </a:rPr>
              <a:t>Prix de vente conseillé : 12,06 €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D1F3A16-8AB5-4E1A-9EF3-14300B6C80F3}"/>
              </a:ext>
            </a:extLst>
          </p:cNvPr>
          <p:cNvSpPr txBox="1"/>
          <p:nvPr/>
        </p:nvSpPr>
        <p:spPr>
          <a:xfrm>
            <a:off x="1342239" y="6443425"/>
            <a:ext cx="77430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>
                <a:solidFill>
                  <a:srgbClr val="EF334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Restez connecté même quand vous roulez !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E3D72DA-6368-F050-FA90-7DC77A9B1356}"/>
              </a:ext>
            </a:extLst>
          </p:cNvPr>
          <p:cNvSpPr txBox="1"/>
          <p:nvPr/>
        </p:nvSpPr>
        <p:spPr>
          <a:xfrm>
            <a:off x="9634757" y="5883477"/>
            <a:ext cx="23373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Stock : 1778 pcs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0BD76D2-38DA-97B6-22BD-2AEC52105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46505" cy="204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22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191DC72-8A6F-91CA-D346-8F0DC02F0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910" y="763984"/>
            <a:ext cx="5229786" cy="52297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EFDFB6-C9E2-4DB9-8FD9-D2C199AE5A45}"/>
              </a:ext>
            </a:extLst>
          </p:cNvPr>
          <p:cNvSpPr/>
          <p:nvPr/>
        </p:nvSpPr>
        <p:spPr>
          <a:xfrm>
            <a:off x="6937696" y="1216933"/>
            <a:ext cx="4874004" cy="411281"/>
          </a:xfrm>
          <a:prstGeom prst="rect">
            <a:avLst/>
          </a:prstGeom>
          <a:solidFill>
            <a:srgbClr val="0D6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BC80F28-6F84-41DA-8FCC-531E1BA64BB7}"/>
              </a:ext>
            </a:extLst>
          </p:cNvPr>
          <p:cNvSpPr txBox="1"/>
          <p:nvPr/>
        </p:nvSpPr>
        <p:spPr>
          <a:xfrm>
            <a:off x="6937696" y="1243314"/>
            <a:ext cx="515154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Montre connectée – TEC615</a:t>
            </a:r>
          </a:p>
          <a:p>
            <a:endParaRPr lang="fr-FR" sz="14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endParaRPr lang="fr-FR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endParaRPr lang="fr-FR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Compatible Android et IOS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Ecran HD 1,7’’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Personnalisation du cadran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Etanche IP68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Fréquence cardiaque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Température corporelle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Pressions sanguine, oxygénation du sans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Suivi d’activité multisport, podomètre, distance parcourue, calories brûlée, durée d’activité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Synchronisation des appels entrants, notifications et messages reçus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Analyse de la qualité du sommeil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Informations météo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Contrôle du déclencheur photo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Alarme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Application </a:t>
            </a:r>
            <a:r>
              <a:rPr lang="fr-FR" sz="14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GloryFit</a:t>
            </a:r>
            <a:endParaRPr lang="fr-FR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algn="just"/>
            <a:endParaRPr lang="fr-FR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F467AF8-1808-4888-9D48-CAE1FFE49A2C}"/>
              </a:ext>
            </a:extLst>
          </p:cNvPr>
          <p:cNvCxnSpPr/>
          <p:nvPr/>
        </p:nvCxnSpPr>
        <p:spPr>
          <a:xfrm>
            <a:off x="4454554" y="5993770"/>
            <a:ext cx="0" cy="6838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821F54C5-4F14-421F-84E5-AED196F2DA2C}"/>
              </a:ext>
            </a:extLst>
          </p:cNvPr>
          <p:cNvSpPr txBox="1"/>
          <p:nvPr/>
        </p:nvSpPr>
        <p:spPr>
          <a:xfrm>
            <a:off x="9634757" y="6335703"/>
            <a:ext cx="2702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Poppins Light" panose="00000400000000000000" pitchFamily="2" charset="0"/>
                <a:cs typeface="Poppins Light" panose="00000400000000000000" pitchFamily="2" charset="0"/>
              </a:rPr>
              <a:t>Prix de vente conseillé : 57,06 €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D1F3A16-8AB5-4E1A-9EF3-14300B6C80F3}"/>
              </a:ext>
            </a:extLst>
          </p:cNvPr>
          <p:cNvSpPr txBox="1"/>
          <p:nvPr/>
        </p:nvSpPr>
        <p:spPr>
          <a:xfrm>
            <a:off x="1342239" y="6443425"/>
            <a:ext cx="77430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>
                <a:solidFill>
                  <a:srgbClr val="EF334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Restez connecté pendant vos déplacements !</a:t>
            </a:r>
          </a:p>
        </p:txBody>
      </p:sp>
      <p:sp>
        <p:nvSpPr>
          <p:cNvPr id="13" name="Cœur 12">
            <a:extLst>
              <a:ext uri="{FF2B5EF4-FFF2-40B4-BE49-F238E27FC236}">
                <a16:creationId xmlns:a16="http://schemas.microsoft.com/office/drawing/2014/main" id="{55724F7E-06C1-ED1F-36B1-32528AF0716B}"/>
              </a:ext>
            </a:extLst>
          </p:cNvPr>
          <p:cNvSpPr/>
          <p:nvPr/>
        </p:nvSpPr>
        <p:spPr>
          <a:xfrm>
            <a:off x="6137942" y="995415"/>
            <a:ext cx="455803" cy="373252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D705CA5-7773-C50E-4C78-AC2525216670}"/>
              </a:ext>
            </a:extLst>
          </p:cNvPr>
          <p:cNvSpPr txBox="1"/>
          <p:nvPr/>
        </p:nvSpPr>
        <p:spPr>
          <a:xfrm>
            <a:off x="6062006" y="995415"/>
            <a:ext cx="6076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fr-FR" sz="1100" b="1" i="1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2022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6BA728E-1296-86B9-613C-39F8AA6F8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40"/>
            <a:ext cx="2046510" cy="204651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E3D72DA-6368-F050-FA90-7DC77A9B1356}"/>
              </a:ext>
            </a:extLst>
          </p:cNvPr>
          <p:cNvSpPr txBox="1"/>
          <p:nvPr/>
        </p:nvSpPr>
        <p:spPr>
          <a:xfrm>
            <a:off x="9634757" y="5883477"/>
            <a:ext cx="23373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Stock : 142 pcs</a:t>
            </a:r>
          </a:p>
          <a:p>
            <a:r>
              <a:rPr lang="fr-FR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+ Arrivage 04/06/22</a:t>
            </a:r>
          </a:p>
        </p:txBody>
      </p:sp>
    </p:spTree>
    <p:extLst>
      <p:ext uri="{BB962C8B-B14F-4D97-AF65-F5344CB8AC3E}">
        <p14:creationId xmlns:p14="http://schemas.microsoft.com/office/powerpoint/2010/main" val="1828456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0B2A15-B724-48A1-955B-DFD7DE9C244E}"/>
              </a:ext>
            </a:extLst>
          </p:cNvPr>
          <p:cNvSpPr/>
          <p:nvPr/>
        </p:nvSpPr>
        <p:spPr>
          <a:xfrm>
            <a:off x="6937696" y="1164856"/>
            <a:ext cx="4383448" cy="411281"/>
          </a:xfrm>
          <a:prstGeom prst="rect">
            <a:avLst/>
          </a:prstGeom>
          <a:solidFill>
            <a:srgbClr val="0D6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BC80F28-6F84-41DA-8FCC-531E1BA64BB7}"/>
              </a:ext>
            </a:extLst>
          </p:cNvPr>
          <p:cNvSpPr txBox="1"/>
          <p:nvPr/>
        </p:nvSpPr>
        <p:spPr>
          <a:xfrm>
            <a:off x="6929306" y="1200952"/>
            <a:ext cx="43834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Blender portable – DOP221S</a:t>
            </a:r>
          </a:p>
          <a:p>
            <a:endParaRPr lang="fr-FR" sz="12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endParaRPr lang="fr-FR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endParaRPr lang="fr-FR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Permet de mixer jus de fruits, smoothies, milkshakes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300 ml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Couteau 4 lames en acier inoxydable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Batterie 1400 mAh rechargeable</a:t>
            </a:r>
          </a:p>
          <a:p>
            <a:pPr marL="171450" indent="-171450" algn="just">
              <a:buFontTx/>
              <a:buChar char="-"/>
            </a:pPr>
            <a:endParaRPr lang="fr-FR" sz="12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F467AF8-1808-4888-9D48-CAE1FFE49A2C}"/>
              </a:ext>
            </a:extLst>
          </p:cNvPr>
          <p:cNvCxnSpPr/>
          <p:nvPr/>
        </p:nvCxnSpPr>
        <p:spPr>
          <a:xfrm>
            <a:off x="4454554" y="5993770"/>
            <a:ext cx="0" cy="6838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821F54C5-4F14-421F-84E5-AED196F2DA2C}"/>
              </a:ext>
            </a:extLst>
          </p:cNvPr>
          <p:cNvSpPr txBox="1"/>
          <p:nvPr/>
        </p:nvSpPr>
        <p:spPr>
          <a:xfrm>
            <a:off x="9634757" y="6335703"/>
            <a:ext cx="2702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Poppins Light" panose="00000400000000000000" pitchFamily="2" charset="0"/>
                <a:cs typeface="Poppins Light" panose="00000400000000000000" pitchFamily="2" charset="0"/>
              </a:rPr>
              <a:t>Prix de vente conseillé : 21,54 €</a:t>
            </a:r>
          </a:p>
        </p:txBody>
      </p:sp>
      <p:pic>
        <p:nvPicPr>
          <p:cNvPr id="9" name="Image 8" descr="Une image contenant bouteille, appareil de cuisine&#10;&#10;Description générée automatiquement">
            <a:extLst>
              <a:ext uri="{FF2B5EF4-FFF2-40B4-BE49-F238E27FC236}">
                <a16:creationId xmlns:a16="http://schemas.microsoft.com/office/drawing/2014/main" id="{38BFD91B-C832-4C75-859A-4AE3F87682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2"/>
          <a:stretch/>
        </p:blipFill>
        <p:spPr>
          <a:xfrm>
            <a:off x="1176934" y="549275"/>
            <a:ext cx="5162906" cy="599377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0B56ECC-E635-4AF2-BD12-79830A7CF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" y="-1"/>
            <a:ext cx="1985555" cy="198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œur 9">
            <a:extLst>
              <a:ext uri="{FF2B5EF4-FFF2-40B4-BE49-F238E27FC236}">
                <a16:creationId xmlns:a16="http://schemas.microsoft.com/office/drawing/2014/main" id="{3C3441CB-F3A8-4472-BD58-E1A3584B3B52}"/>
              </a:ext>
            </a:extLst>
          </p:cNvPr>
          <p:cNvSpPr/>
          <p:nvPr/>
        </p:nvSpPr>
        <p:spPr>
          <a:xfrm>
            <a:off x="6137942" y="995415"/>
            <a:ext cx="455803" cy="373252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61E48F1-277D-43CE-A8F9-3A51B0B0F5E1}"/>
              </a:ext>
            </a:extLst>
          </p:cNvPr>
          <p:cNvSpPr txBox="1"/>
          <p:nvPr/>
        </p:nvSpPr>
        <p:spPr>
          <a:xfrm>
            <a:off x="6062006" y="995415"/>
            <a:ext cx="6076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fr-FR" sz="1100" b="1" i="1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2022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B5A00E4-3892-408E-95FF-6FDE9FB78E18}"/>
              </a:ext>
            </a:extLst>
          </p:cNvPr>
          <p:cNvSpPr txBox="1"/>
          <p:nvPr/>
        </p:nvSpPr>
        <p:spPr>
          <a:xfrm>
            <a:off x="2150282" y="6443425"/>
            <a:ext cx="47817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>
                <a:solidFill>
                  <a:srgbClr val="EF334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Emportez et mixez, un smoothie vitaminé !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7107DCF-CEFE-6731-03C3-0A8BF1E942C4}"/>
              </a:ext>
            </a:extLst>
          </p:cNvPr>
          <p:cNvSpPr txBox="1"/>
          <p:nvPr/>
        </p:nvSpPr>
        <p:spPr>
          <a:xfrm>
            <a:off x="9634757" y="5883477"/>
            <a:ext cx="23373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Stock : Vert : 4134 / Gris : 167</a:t>
            </a:r>
          </a:p>
        </p:txBody>
      </p:sp>
    </p:spTree>
    <p:extLst>
      <p:ext uri="{BB962C8B-B14F-4D97-AF65-F5344CB8AC3E}">
        <p14:creationId xmlns:p14="http://schemas.microsoft.com/office/powerpoint/2010/main" val="640472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bouteille, arts de la table, moulin à poivre&#10;&#10;Description générée automatiquement">
            <a:extLst>
              <a:ext uri="{FF2B5EF4-FFF2-40B4-BE49-F238E27FC236}">
                <a16:creationId xmlns:a16="http://schemas.microsoft.com/office/drawing/2014/main" id="{BDD29765-69AE-4F3C-8DE9-8CBD5FED5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20" y="635466"/>
            <a:ext cx="5587067" cy="55870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B90307-4DCB-4E2A-A2BF-B3BA3D094CD7}"/>
              </a:ext>
            </a:extLst>
          </p:cNvPr>
          <p:cNvSpPr/>
          <p:nvPr/>
        </p:nvSpPr>
        <p:spPr>
          <a:xfrm>
            <a:off x="6996418" y="1251286"/>
            <a:ext cx="4289204" cy="385009"/>
          </a:xfrm>
          <a:prstGeom prst="rect">
            <a:avLst/>
          </a:prstGeom>
          <a:solidFill>
            <a:srgbClr val="0D6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BC80F28-6F84-41DA-8FCC-531E1BA64BB7}"/>
              </a:ext>
            </a:extLst>
          </p:cNvPr>
          <p:cNvSpPr txBox="1"/>
          <p:nvPr/>
        </p:nvSpPr>
        <p:spPr>
          <a:xfrm>
            <a:off x="6996417" y="1275350"/>
            <a:ext cx="428920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Bouteille isotherme – MEN384L</a:t>
            </a:r>
          </a:p>
          <a:p>
            <a:endParaRPr lang="fr-FR" sz="16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endParaRPr lang="fr-FR" sz="14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endParaRPr lang="fr-FR" sz="14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Bouchon en inox et bambou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Capacité 750 ml (existe en 500 ml)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Double paroi, maintien les boissons chaudes jusqu’à 6 heures et fraîches jusqu’à 12 heures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Durable et écologique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Large goulot, facile à nettoyer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F467AF8-1808-4888-9D48-CAE1FFE49A2C}"/>
              </a:ext>
            </a:extLst>
          </p:cNvPr>
          <p:cNvCxnSpPr/>
          <p:nvPr/>
        </p:nvCxnSpPr>
        <p:spPr>
          <a:xfrm>
            <a:off x="4454554" y="5993770"/>
            <a:ext cx="0" cy="6838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821F54C5-4F14-421F-84E5-AED196F2DA2C}"/>
              </a:ext>
            </a:extLst>
          </p:cNvPr>
          <p:cNvSpPr txBox="1"/>
          <p:nvPr/>
        </p:nvSpPr>
        <p:spPr>
          <a:xfrm>
            <a:off x="9634757" y="6335703"/>
            <a:ext cx="2702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Poppins Light" panose="00000400000000000000" pitchFamily="2" charset="0"/>
                <a:cs typeface="Poppins Light" panose="00000400000000000000" pitchFamily="2" charset="0"/>
              </a:rPr>
              <a:t>Prix de vente conseillé : 10,30 €</a:t>
            </a:r>
          </a:p>
        </p:txBody>
      </p:sp>
      <p:sp>
        <p:nvSpPr>
          <p:cNvPr id="11" name="Cœur 10">
            <a:extLst>
              <a:ext uri="{FF2B5EF4-FFF2-40B4-BE49-F238E27FC236}">
                <a16:creationId xmlns:a16="http://schemas.microsoft.com/office/drawing/2014/main" id="{BA297C2B-4C72-469C-9C2E-8D6C63372367}"/>
              </a:ext>
            </a:extLst>
          </p:cNvPr>
          <p:cNvSpPr/>
          <p:nvPr/>
        </p:nvSpPr>
        <p:spPr>
          <a:xfrm>
            <a:off x="6137942" y="995415"/>
            <a:ext cx="455803" cy="373252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AEBC857-52C9-4A01-84F3-3812BF176E7A}"/>
              </a:ext>
            </a:extLst>
          </p:cNvPr>
          <p:cNvSpPr txBox="1"/>
          <p:nvPr/>
        </p:nvSpPr>
        <p:spPr>
          <a:xfrm>
            <a:off x="6062006" y="995415"/>
            <a:ext cx="6076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fr-FR" sz="1100" b="1" i="1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2022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7032457-5593-4B7B-B553-661BF8D64471}"/>
              </a:ext>
            </a:extLst>
          </p:cNvPr>
          <p:cNvSpPr txBox="1"/>
          <p:nvPr/>
        </p:nvSpPr>
        <p:spPr>
          <a:xfrm>
            <a:off x="2150282" y="6443425"/>
            <a:ext cx="65742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>
                <a:solidFill>
                  <a:srgbClr val="EF334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Une bouteille isotherme durable et facilement transportable !</a:t>
            </a:r>
          </a:p>
        </p:txBody>
      </p:sp>
      <p:pic>
        <p:nvPicPr>
          <p:cNvPr id="18" name="Image 17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4AA503AF-05DA-4C66-8AC1-7314DE6B9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25"/>
            <a:ext cx="2011679" cy="201167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5139AA8-CB28-E2C2-5CD9-F193194B3683}"/>
              </a:ext>
            </a:extLst>
          </p:cNvPr>
          <p:cNvSpPr txBox="1"/>
          <p:nvPr/>
        </p:nvSpPr>
        <p:spPr>
          <a:xfrm>
            <a:off x="9634757" y="5883477"/>
            <a:ext cx="23373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Stock : 11 335 pcs</a:t>
            </a:r>
          </a:p>
        </p:txBody>
      </p:sp>
    </p:spTree>
    <p:extLst>
      <p:ext uri="{BB962C8B-B14F-4D97-AF65-F5344CB8AC3E}">
        <p14:creationId xmlns:p14="http://schemas.microsoft.com/office/powerpoint/2010/main" val="3537782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707CCB8-B045-49D0-6475-936300519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124" y="293190"/>
            <a:ext cx="5801412" cy="58014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B90307-4DCB-4E2A-A2BF-B3BA3D094CD7}"/>
              </a:ext>
            </a:extLst>
          </p:cNvPr>
          <p:cNvSpPr/>
          <p:nvPr/>
        </p:nvSpPr>
        <p:spPr>
          <a:xfrm>
            <a:off x="6996418" y="1251286"/>
            <a:ext cx="4289204" cy="385009"/>
          </a:xfrm>
          <a:prstGeom prst="rect">
            <a:avLst/>
          </a:prstGeom>
          <a:solidFill>
            <a:srgbClr val="0D6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BC80F28-6F84-41DA-8FCC-531E1BA64BB7}"/>
              </a:ext>
            </a:extLst>
          </p:cNvPr>
          <p:cNvSpPr txBox="1"/>
          <p:nvPr/>
        </p:nvSpPr>
        <p:spPr>
          <a:xfrm>
            <a:off x="6996417" y="1275350"/>
            <a:ext cx="428920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Bouteille isotherme – MEN392W</a:t>
            </a:r>
          </a:p>
          <a:p>
            <a:endParaRPr lang="fr-FR" sz="1600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endParaRPr lang="fr-FR" sz="14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endParaRPr lang="fr-FR" sz="14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Double paroi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Capacité 450 ml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Bouchon inox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Maintien des boissons chaudes jusqu’à 8 heures et fraîches jusqu’à 12 heures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Existe aussi en noir, vert sauge, terracotta, crème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F467AF8-1808-4888-9D48-CAE1FFE49A2C}"/>
              </a:ext>
            </a:extLst>
          </p:cNvPr>
          <p:cNvCxnSpPr/>
          <p:nvPr/>
        </p:nvCxnSpPr>
        <p:spPr>
          <a:xfrm>
            <a:off x="4454554" y="5993770"/>
            <a:ext cx="0" cy="6838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821F54C5-4F14-421F-84E5-AED196F2DA2C}"/>
              </a:ext>
            </a:extLst>
          </p:cNvPr>
          <p:cNvSpPr txBox="1"/>
          <p:nvPr/>
        </p:nvSpPr>
        <p:spPr>
          <a:xfrm>
            <a:off x="9634757" y="6335703"/>
            <a:ext cx="2702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Poppins Light" panose="00000400000000000000" pitchFamily="2" charset="0"/>
                <a:cs typeface="Poppins Light" panose="00000400000000000000" pitchFamily="2" charset="0"/>
              </a:rPr>
              <a:t>Prix de vente conseillé : 11,04 €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AEBC857-52C9-4A01-84F3-3812BF176E7A}"/>
              </a:ext>
            </a:extLst>
          </p:cNvPr>
          <p:cNvSpPr txBox="1"/>
          <p:nvPr/>
        </p:nvSpPr>
        <p:spPr>
          <a:xfrm>
            <a:off x="6062006" y="995415"/>
            <a:ext cx="6076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fr-FR" sz="1100" b="1" i="1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2022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7032457-5593-4B7B-B553-661BF8D64471}"/>
              </a:ext>
            </a:extLst>
          </p:cNvPr>
          <p:cNvSpPr txBox="1"/>
          <p:nvPr/>
        </p:nvSpPr>
        <p:spPr>
          <a:xfrm>
            <a:off x="2150282" y="6443425"/>
            <a:ext cx="53662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>
                <a:solidFill>
                  <a:srgbClr val="EF334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Une bouteille stylée pour emporter vos boissons !</a:t>
            </a:r>
          </a:p>
        </p:txBody>
      </p:sp>
      <p:pic>
        <p:nvPicPr>
          <p:cNvPr id="18" name="Image 17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4AA503AF-05DA-4C66-8AC1-7314DE6B9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25"/>
            <a:ext cx="2011679" cy="201167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5139AA8-CB28-E2C2-5CD9-F193194B3683}"/>
              </a:ext>
            </a:extLst>
          </p:cNvPr>
          <p:cNvSpPr txBox="1"/>
          <p:nvPr/>
        </p:nvSpPr>
        <p:spPr>
          <a:xfrm>
            <a:off x="9634757" y="5883477"/>
            <a:ext cx="23373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Stock : Arrivage 06/06/2022</a:t>
            </a:r>
          </a:p>
        </p:txBody>
      </p:sp>
    </p:spTree>
    <p:extLst>
      <p:ext uri="{BB962C8B-B14F-4D97-AF65-F5344CB8AC3E}">
        <p14:creationId xmlns:p14="http://schemas.microsoft.com/office/powerpoint/2010/main" val="3208109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bagage, valise&#10;&#10;Description générée automatiquement">
            <a:extLst>
              <a:ext uri="{FF2B5EF4-FFF2-40B4-BE49-F238E27FC236}">
                <a16:creationId xmlns:a16="http://schemas.microsoft.com/office/drawing/2014/main" id="{EDF5CC17-513C-4B05-8E06-3AAC4937A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73" y="613539"/>
            <a:ext cx="5630921" cy="56309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B90307-4DCB-4E2A-A2BF-B3BA3D094CD7}"/>
              </a:ext>
            </a:extLst>
          </p:cNvPr>
          <p:cNvSpPr/>
          <p:nvPr/>
        </p:nvSpPr>
        <p:spPr>
          <a:xfrm>
            <a:off x="6937695" y="1200952"/>
            <a:ext cx="4805126" cy="387216"/>
          </a:xfrm>
          <a:prstGeom prst="rect">
            <a:avLst/>
          </a:prstGeom>
          <a:solidFill>
            <a:srgbClr val="0D6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BC80F28-6F84-41DA-8FCC-531E1BA64BB7}"/>
              </a:ext>
            </a:extLst>
          </p:cNvPr>
          <p:cNvSpPr txBox="1"/>
          <p:nvPr/>
        </p:nvSpPr>
        <p:spPr>
          <a:xfrm>
            <a:off x="6937696" y="1227079"/>
            <a:ext cx="480512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Lunch box électrique – MEN396G</a:t>
            </a:r>
          </a:p>
          <a:p>
            <a:endParaRPr lang="fr-FR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endParaRPr lang="fr-FR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endParaRPr lang="fr-FR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Maintient au chaud et réchauffe les repas en 45 minutes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45 W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2 compartiments plastique et acier inoxydable (410 ml+1800ml)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2 cordons d’alimentation prise secteur et adaptateur allume cigare détachables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1 cuillère et 1 fourchette incluses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Récipients et couverts compatibles lave-vaisselle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F467AF8-1808-4888-9D48-CAE1FFE49A2C}"/>
              </a:ext>
            </a:extLst>
          </p:cNvPr>
          <p:cNvCxnSpPr/>
          <p:nvPr/>
        </p:nvCxnSpPr>
        <p:spPr>
          <a:xfrm>
            <a:off x="4454554" y="5993770"/>
            <a:ext cx="0" cy="6838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821F54C5-4F14-421F-84E5-AED196F2DA2C}"/>
              </a:ext>
            </a:extLst>
          </p:cNvPr>
          <p:cNvSpPr txBox="1"/>
          <p:nvPr/>
        </p:nvSpPr>
        <p:spPr>
          <a:xfrm>
            <a:off x="9634757" y="6335703"/>
            <a:ext cx="2702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Poppins Light" panose="00000400000000000000" pitchFamily="2" charset="0"/>
                <a:cs typeface="Poppins Light" panose="00000400000000000000" pitchFamily="2" charset="0"/>
              </a:rPr>
              <a:t>Prix de vente conseillé : 42,34 €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7600670-B6CE-4555-9CBA-43E566FA2DB8}"/>
              </a:ext>
            </a:extLst>
          </p:cNvPr>
          <p:cNvSpPr txBox="1"/>
          <p:nvPr/>
        </p:nvSpPr>
        <p:spPr>
          <a:xfrm>
            <a:off x="2150281" y="6443425"/>
            <a:ext cx="53914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>
                <a:solidFill>
                  <a:srgbClr val="EF334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Mangez chaud dans votre auto ou au bureau !</a:t>
            </a:r>
          </a:p>
        </p:txBody>
      </p:sp>
      <p:pic>
        <p:nvPicPr>
          <p:cNvPr id="12" name="Image 11" descr="Une image contenant lumière&#10;&#10;Description générée automatiquement">
            <a:extLst>
              <a:ext uri="{FF2B5EF4-FFF2-40B4-BE49-F238E27FC236}">
                <a16:creationId xmlns:a16="http://schemas.microsoft.com/office/drawing/2014/main" id="{C2103424-69FC-4F5B-8E18-1EDD7F9A4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76844" cy="1976844"/>
          </a:xfrm>
          <a:prstGeom prst="rect">
            <a:avLst/>
          </a:prstGeom>
        </p:spPr>
      </p:pic>
      <p:sp>
        <p:nvSpPr>
          <p:cNvPr id="11" name="Cœur 10">
            <a:extLst>
              <a:ext uri="{FF2B5EF4-FFF2-40B4-BE49-F238E27FC236}">
                <a16:creationId xmlns:a16="http://schemas.microsoft.com/office/drawing/2014/main" id="{BFADF111-DFC3-B4D0-0FE5-6C789A7DDEEF}"/>
              </a:ext>
            </a:extLst>
          </p:cNvPr>
          <p:cNvSpPr/>
          <p:nvPr/>
        </p:nvSpPr>
        <p:spPr>
          <a:xfrm>
            <a:off x="6137942" y="995415"/>
            <a:ext cx="455803" cy="373252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3D18C5E-C66E-349D-F03B-B40E10B23A2C}"/>
              </a:ext>
            </a:extLst>
          </p:cNvPr>
          <p:cNvSpPr txBox="1"/>
          <p:nvPr/>
        </p:nvSpPr>
        <p:spPr>
          <a:xfrm>
            <a:off x="6062006" y="995415"/>
            <a:ext cx="6076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fr-FR" sz="1100" b="1" i="1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2022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59EA246-E449-B9A8-C7C5-1D1CC77D0B0C}"/>
              </a:ext>
            </a:extLst>
          </p:cNvPr>
          <p:cNvSpPr txBox="1"/>
          <p:nvPr/>
        </p:nvSpPr>
        <p:spPr>
          <a:xfrm>
            <a:off x="9634756" y="5883477"/>
            <a:ext cx="24831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Stock : Gris : 3425 / Kaki : 1305</a:t>
            </a:r>
          </a:p>
        </p:txBody>
      </p:sp>
    </p:spTree>
    <p:extLst>
      <p:ext uri="{BB962C8B-B14F-4D97-AF65-F5344CB8AC3E}">
        <p14:creationId xmlns:p14="http://schemas.microsoft.com/office/powerpoint/2010/main" val="1462477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6F8F1075-61B4-425A-856D-94A9E6F69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02" y="780895"/>
            <a:ext cx="5554808" cy="55548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B90307-4DCB-4E2A-A2BF-B3BA3D094CD7}"/>
              </a:ext>
            </a:extLst>
          </p:cNvPr>
          <p:cNvSpPr/>
          <p:nvPr/>
        </p:nvSpPr>
        <p:spPr>
          <a:xfrm>
            <a:off x="6996418" y="1238980"/>
            <a:ext cx="4185388" cy="373252"/>
          </a:xfrm>
          <a:prstGeom prst="rect">
            <a:avLst/>
          </a:prstGeom>
          <a:solidFill>
            <a:srgbClr val="0D6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BC80F28-6F84-41DA-8FCC-531E1BA64BB7}"/>
              </a:ext>
            </a:extLst>
          </p:cNvPr>
          <p:cNvSpPr txBox="1"/>
          <p:nvPr/>
        </p:nvSpPr>
        <p:spPr>
          <a:xfrm>
            <a:off x="6996418" y="1238980"/>
            <a:ext cx="418538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Lunch box – MEN385L</a:t>
            </a:r>
          </a:p>
          <a:p>
            <a:endParaRPr lang="fr-F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fr-FR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endParaRPr lang="fr-FR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171450" indent="-171450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Capacité 1040 ml (existe en 630 ml)</a:t>
            </a:r>
          </a:p>
          <a:p>
            <a:pPr marL="171450" indent="-171450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Récipient en verre borosilicate, couvercle en bambou</a:t>
            </a:r>
          </a:p>
          <a:p>
            <a:pPr marL="171450" indent="-171450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Couvercle hermétique</a:t>
            </a:r>
          </a:p>
          <a:p>
            <a:pPr marL="171450" indent="-171450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Compatible lave-vaisselle sans couvercle</a:t>
            </a:r>
          </a:p>
          <a:p>
            <a:pPr marL="171450" indent="-171450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Adapté à une cuisson au four et micro-ondes sans couvercle</a:t>
            </a:r>
          </a:p>
          <a:p>
            <a:pPr marL="171450" indent="-171450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Elastique intégré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F467AF8-1808-4888-9D48-CAE1FFE49A2C}"/>
              </a:ext>
            </a:extLst>
          </p:cNvPr>
          <p:cNvCxnSpPr/>
          <p:nvPr/>
        </p:nvCxnSpPr>
        <p:spPr>
          <a:xfrm>
            <a:off x="4454554" y="5993770"/>
            <a:ext cx="0" cy="6838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821F54C5-4F14-421F-84E5-AED196F2DA2C}"/>
              </a:ext>
            </a:extLst>
          </p:cNvPr>
          <p:cNvSpPr txBox="1"/>
          <p:nvPr/>
        </p:nvSpPr>
        <p:spPr>
          <a:xfrm>
            <a:off x="9634757" y="6335703"/>
            <a:ext cx="2702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Poppins Light" panose="00000400000000000000" pitchFamily="2" charset="0"/>
                <a:cs typeface="Poppins Light" panose="00000400000000000000" pitchFamily="2" charset="0"/>
              </a:rPr>
              <a:t>Prix de vente conseillé : 11,38 €</a:t>
            </a:r>
          </a:p>
        </p:txBody>
      </p:sp>
      <p:sp>
        <p:nvSpPr>
          <p:cNvPr id="9" name="Cœur 8">
            <a:extLst>
              <a:ext uri="{FF2B5EF4-FFF2-40B4-BE49-F238E27FC236}">
                <a16:creationId xmlns:a16="http://schemas.microsoft.com/office/drawing/2014/main" id="{6CB8428F-D906-45B7-B5F8-779173D30F28}"/>
              </a:ext>
            </a:extLst>
          </p:cNvPr>
          <p:cNvSpPr/>
          <p:nvPr/>
        </p:nvSpPr>
        <p:spPr>
          <a:xfrm>
            <a:off x="6137942" y="995415"/>
            <a:ext cx="455803" cy="373252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FE8771B-A766-4D23-9F6A-429BCD2CF9D9}"/>
              </a:ext>
            </a:extLst>
          </p:cNvPr>
          <p:cNvSpPr txBox="1"/>
          <p:nvPr/>
        </p:nvSpPr>
        <p:spPr>
          <a:xfrm>
            <a:off x="6062006" y="995415"/>
            <a:ext cx="6076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fr-FR" sz="1100" b="1" i="1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2022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BCBF2DF-630F-4390-87CF-159808B1AA46}"/>
              </a:ext>
            </a:extLst>
          </p:cNvPr>
          <p:cNvSpPr txBox="1"/>
          <p:nvPr/>
        </p:nvSpPr>
        <p:spPr>
          <a:xfrm>
            <a:off x="2150282" y="6443425"/>
            <a:ext cx="47817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>
                <a:solidFill>
                  <a:srgbClr val="EF334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Pour emporter vos repas fait-maison !</a:t>
            </a:r>
          </a:p>
        </p:txBody>
      </p:sp>
      <p:pic>
        <p:nvPicPr>
          <p:cNvPr id="14" name="Image 13" descr="Une image contenant intérieur, meubles, table de salle à manger&#10;&#10;Description générée automatiquement">
            <a:extLst>
              <a:ext uri="{FF2B5EF4-FFF2-40B4-BE49-F238E27FC236}">
                <a16:creationId xmlns:a16="http://schemas.microsoft.com/office/drawing/2014/main" id="{53A0C2FE-FDEF-4142-83A5-877690DB6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94260" cy="199426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A5F344F-D9A2-94C5-8271-9AB1B51DE416}"/>
              </a:ext>
            </a:extLst>
          </p:cNvPr>
          <p:cNvSpPr txBox="1"/>
          <p:nvPr/>
        </p:nvSpPr>
        <p:spPr>
          <a:xfrm>
            <a:off x="9634757" y="5883477"/>
            <a:ext cx="23373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Stock : 4795 pcs</a:t>
            </a:r>
          </a:p>
        </p:txBody>
      </p:sp>
    </p:spTree>
    <p:extLst>
      <p:ext uri="{BB962C8B-B14F-4D97-AF65-F5344CB8AC3E}">
        <p14:creationId xmlns:p14="http://schemas.microsoft.com/office/powerpoint/2010/main" val="4189725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6742BB6-46EC-41BF-A9AE-2539979252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13709" b="11817"/>
          <a:stretch/>
        </p:blipFill>
        <p:spPr>
          <a:xfrm>
            <a:off x="3354002" y="3124647"/>
            <a:ext cx="3768252" cy="32093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BEA6852-A21D-4473-AEF8-CE7CB1CD31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3" r="4793" b="20498"/>
          <a:stretch/>
        </p:blipFill>
        <p:spPr>
          <a:xfrm>
            <a:off x="96260" y="67112"/>
            <a:ext cx="4123293" cy="28522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A3A657E-DCB4-42BF-B35E-6C02CCC78C9F}"/>
              </a:ext>
            </a:extLst>
          </p:cNvPr>
          <p:cNvSpPr/>
          <p:nvPr/>
        </p:nvSpPr>
        <p:spPr>
          <a:xfrm>
            <a:off x="6937696" y="1164856"/>
            <a:ext cx="4383448" cy="411281"/>
          </a:xfrm>
          <a:prstGeom prst="rect">
            <a:avLst/>
          </a:prstGeom>
          <a:solidFill>
            <a:srgbClr val="0D6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BC80F28-6F84-41DA-8FCC-531E1BA64BB7}"/>
              </a:ext>
            </a:extLst>
          </p:cNvPr>
          <p:cNvSpPr txBox="1"/>
          <p:nvPr/>
        </p:nvSpPr>
        <p:spPr>
          <a:xfrm>
            <a:off x="6929305" y="1200952"/>
            <a:ext cx="48320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Set sacoche lunch box – SEP126V</a:t>
            </a:r>
          </a:p>
          <a:p>
            <a:endParaRPr lang="fr-FR" sz="12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endParaRPr lang="fr-FR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endParaRPr lang="fr-FR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Sacoche isotherme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3 boites alimentaires hermétiques de 580 ml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Conserve jusqu’à 6 heures au frais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Boites compatibles lave-vaisselle, micro-ondes et congélateur</a:t>
            </a:r>
          </a:p>
          <a:p>
            <a:pPr marL="171450" indent="-171450" algn="just">
              <a:buFontTx/>
              <a:buChar char="-"/>
            </a:pPr>
            <a:endParaRPr lang="fr-FR" sz="12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21F54C5-4F14-421F-84E5-AED196F2DA2C}"/>
              </a:ext>
            </a:extLst>
          </p:cNvPr>
          <p:cNvSpPr txBox="1"/>
          <p:nvPr/>
        </p:nvSpPr>
        <p:spPr>
          <a:xfrm>
            <a:off x="9634757" y="6335703"/>
            <a:ext cx="2702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Poppins Light" panose="00000400000000000000" pitchFamily="2" charset="0"/>
                <a:cs typeface="Poppins Light" panose="00000400000000000000" pitchFamily="2" charset="0"/>
              </a:rPr>
              <a:t>Prix de vente conseillé : 17,50 €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878C343-6F5F-4289-943F-60A9EDC1D54A}"/>
              </a:ext>
            </a:extLst>
          </p:cNvPr>
          <p:cNvSpPr txBox="1"/>
          <p:nvPr/>
        </p:nvSpPr>
        <p:spPr>
          <a:xfrm>
            <a:off x="1477166" y="6443425"/>
            <a:ext cx="76480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>
                <a:solidFill>
                  <a:srgbClr val="EF334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Transportez vos repas en toute sérénité et gardez vos aliments au frais !</a:t>
            </a:r>
          </a:p>
        </p:txBody>
      </p:sp>
      <p:sp>
        <p:nvSpPr>
          <p:cNvPr id="11" name="Cœur 10">
            <a:extLst>
              <a:ext uri="{FF2B5EF4-FFF2-40B4-BE49-F238E27FC236}">
                <a16:creationId xmlns:a16="http://schemas.microsoft.com/office/drawing/2014/main" id="{EDC14821-8581-CD1A-D13B-A444D7409A64}"/>
              </a:ext>
            </a:extLst>
          </p:cNvPr>
          <p:cNvSpPr/>
          <p:nvPr/>
        </p:nvSpPr>
        <p:spPr>
          <a:xfrm>
            <a:off x="6137942" y="995415"/>
            <a:ext cx="455803" cy="373252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51C31B4-29AF-EE93-5AE3-78BA624BD6FD}"/>
              </a:ext>
            </a:extLst>
          </p:cNvPr>
          <p:cNvSpPr txBox="1"/>
          <p:nvPr/>
        </p:nvSpPr>
        <p:spPr>
          <a:xfrm>
            <a:off x="6062006" y="995415"/>
            <a:ext cx="6076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fr-FR" sz="1100" b="1" i="1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2022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2D9A7AE-EE8F-01AB-A7A9-35D7D3AD3747}"/>
              </a:ext>
            </a:extLst>
          </p:cNvPr>
          <p:cNvSpPr txBox="1"/>
          <p:nvPr/>
        </p:nvSpPr>
        <p:spPr>
          <a:xfrm>
            <a:off x="9634756" y="5883477"/>
            <a:ext cx="25572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Stock : Vert : 54 / Rouge : 3324</a:t>
            </a:r>
          </a:p>
        </p:txBody>
      </p:sp>
    </p:spTree>
    <p:extLst>
      <p:ext uri="{BB962C8B-B14F-4D97-AF65-F5344CB8AC3E}">
        <p14:creationId xmlns:p14="http://schemas.microsoft.com/office/powerpoint/2010/main" val="1202704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62D7569-28AD-46BA-815E-A7265C37E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E8F6A2-47F1-4E20-8A2C-D3936B2C0DD7}"/>
              </a:ext>
            </a:extLst>
          </p:cNvPr>
          <p:cNvSpPr/>
          <p:nvPr/>
        </p:nvSpPr>
        <p:spPr>
          <a:xfrm>
            <a:off x="2394857" y="1306286"/>
            <a:ext cx="7213600" cy="3672114"/>
          </a:xfrm>
          <a:prstGeom prst="rect">
            <a:avLst/>
          </a:prstGeom>
          <a:solidFill>
            <a:srgbClr val="0E6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E543A0-1800-4477-9686-603F3CD3DAD9}"/>
              </a:ext>
            </a:extLst>
          </p:cNvPr>
          <p:cNvSpPr/>
          <p:nvPr/>
        </p:nvSpPr>
        <p:spPr>
          <a:xfrm>
            <a:off x="4588043" y="2918959"/>
            <a:ext cx="67797" cy="959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CE62BFC-ABD4-4310-B758-621B64E72E97}"/>
              </a:ext>
            </a:extLst>
          </p:cNvPr>
          <p:cNvSpPr txBox="1"/>
          <p:nvPr/>
        </p:nvSpPr>
        <p:spPr>
          <a:xfrm>
            <a:off x="4727848" y="2954658"/>
            <a:ext cx="3357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bg1"/>
                </a:solidFill>
                <a:latin typeface="Poppins Bold" panose="00000800000000000000" pitchFamily="2" charset="0"/>
                <a:cs typeface="Poppins Bold" panose="00000800000000000000" pitchFamily="2" charset="0"/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2937621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6BA8504-2919-45FC-94AA-B7195D2FF00A}"/>
              </a:ext>
            </a:extLst>
          </p:cNvPr>
          <p:cNvSpPr/>
          <p:nvPr/>
        </p:nvSpPr>
        <p:spPr>
          <a:xfrm>
            <a:off x="6858000" y="0"/>
            <a:ext cx="533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0F03612-3DC7-94F2-4826-A425740ED9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9"/>
          <a:stretch/>
        </p:blipFill>
        <p:spPr>
          <a:xfrm>
            <a:off x="-36843" y="0"/>
            <a:ext cx="12228843" cy="6858000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A78425CE-7685-946C-63A4-82BA87D2BF6E}"/>
              </a:ext>
            </a:extLst>
          </p:cNvPr>
          <p:cNvSpPr/>
          <p:nvPr/>
        </p:nvSpPr>
        <p:spPr>
          <a:xfrm>
            <a:off x="5612234" y="2494763"/>
            <a:ext cx="5489773" cy="1278569"/>
          </a:xfrm>
          <a:prstGeom prst="roundRect">
            <a:avLst/>
          </a:prstGeom>
          <a:solidFill>
            <a:srgbClr val="F8F8F8">
              <a:alpha val="67059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B05336A-864B-8C59-BD17-AF958A8EE3D5}"/>
              </a:ext>
            </a:extLst>
          </p:cNvPr>
          <p:cNvSpPr txBox="1"/>
          <p:nvPr/>
        </p:nvSpPr>
        <p:spPr>
          <a:xfrm>
            <a:off x="5612234" y="2962854"/>
            <a:ext cx="5489773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750"/>
              </a:spcBef>
              <a:spcAft>
                <a:spcPts val="750"/>
              </a:spcAft>
            </a:pPr>
            <a:r>
              <a:rPr lang="fr-FR" sz="1000" dirty="0">
                <a:solidFill>
                  <a:srgbClr val="0D6D62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Et si cette fois, on partait en déplacement sans risquer de tomber en panne de batterie ? Ou en se retrouvant à la pause de midi avec un sandwich triangle ?</a:t>
            </a:r>
          </a:p>
          <a:p>
            <a:pPr algn="just"/>
            <a:r>
              <a:rPr lang="fr-FR" sz="1000" dirty="0">
                <a:latin typeface="Poppins Light" panose="00000400000000000000" pitchFamily="2" charset="0"/>
                <a:cs typeface="Poppins Light" panose="00000400000000000000" pitchFamily="2" charset="0"/>
              </a:rPr>
              <a:t>Livoo Gift a décidé de vous proposer toute une sélection de cadeaux pour rendre les déplacements de vos clients et collaborateurs, </a:t>
            </a:r>
            <a:r>
              <a:rPr lang="fr-FR" sz="1000" u="sng" dirty="0">
                <a:latin typeface="Poppins Light" panose="00000400000000000000" pitchFamily="2" charset="0"/>
                <a:cs typeface="Poppins Light" panose="00000400000000000000" pitchFamily="2" charset="0"/>
              </a:rPr>
              <a:t>confortables ET agréables </a:t>
            </a:r>
            <a:r>
              <a:rPr lang="fr-FR" sz="1000" dirty="0">
                <a:latin typeface="Poppins Light" panose="00000400000000000000" pitchFamily="2" charset="0"/>
                <a:cs typeface="Poppins Light" panose="00000400000000000000" pitchFamily="2" charset="0"/>
              </a:rPr>
              <a:t>!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6020199-4D93-4991-A147-3423BE4436AC}"/>
              </a:ext>
            </a:extLst>
          </p:cNvPr>
          <p:cNvSpPr txBox="1"/>
          <p:nvPr/>
        </p:nvSpPr>
        <p:spPr>
          <a:xfrm>
            <a:off x="5612234" y="2488855"/>
            <a:ext cx="51829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500" dirty="0">
                <a:solidFill>
                  <a:srgbClr val="EF334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Une sélection de cadeaux malins pour les voyageurs d’affaires….</a:t>
            </a:r>
          </a:p>
        </p:txBody>
      </p:sp>
    </p:spTree>
    <p:extLst>
      <p:ext uri="{BB962C8B-B14F-4D97-AF65-F5344CB8AC3E}">
        <p14:creationId xmlns:p14="http://schemas.microsoft.com/office/powerpoint/2010/main" val="3602097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810A1D7-42A3-4859-9833-DC7AC593706A}"/>
              </a:ext>
            </a:extLst>
          </p:cNvPr>
          <p:cNvSpPr txBox="1"/>
          <p:nvPr/>
        </p:nvSpPr>
        <p:spPr>
          <a:xfrm>
            <a:off x="985771" y="549275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EF3340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De l’expérience au travers de nos services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BA8504-2919-45FC-94AA-B7195D2FF00A}"/>
              </a:ext>
            </a:extLst>
          </p:cNvPr>
          <p:cNvSpPr/>
          <p:nvPr/>
        </p:nvSpPr>
        <p:spPr>
          <a:xfrm>
            <a:off x="-1" y="1"/>
            <a:ext cx="767409" cy="6858000"/>
          </a:xfrm>
          <a:prstGeom prst="rect">
            <a:avLst/>
          </a:prstGeom>
          <a:solidFill>
            <a:srgbClr val="EF3340"/>
          </a:solidFill>
          <a:ln>
            <a:solidFill>
              <a:srgbClr val="EF3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2D4F276-1B24-45FB-99FD-70FE91DB840E}"/>
              </a:ext>
            </a:extLst>
          </p:cNvPr>
          <p:cNvSpPr txBox="1"/>
          <p:nvPr/>
        </p:nvSpPr>
        <p:spPr>
          <a:xfrm>
            <a:off x="1509908" y="4248026"/>
            <a:ext cx="2768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Un </a:t>
            </a:r>
            <a:r>
              <a:rPr lang="fr-FR" sz="1200" i="0" dirty="0">
                <a:solidFill>
                  <a:srgbClr val="45AC98"/>
                </a:solidFill>
                <a:effectLst/>
                <a:latin typeface="Poppins Medium" panose="00000600000000000000" pitchFamily="2" charset="0"/>
                <a:cs typeface="Poppins Medium" panose="00000600000000000000" pitchFamily="2" charset="0"/>
              </a:rPr>
              <a:t>service 100% personnalisé </a:t>
            </a:r>
            <a:r>
              <a:rPr lang="fr-FR" sz="12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qui augmente la valeur perçue du produit en apposant le logo de vos clients. Nous vous </a:t>
            </a:r>
            <a:r>
              <a:rPr lang="fr-FR" sz="1200" i="0" dirty="0">
                <a:solidFill>
                  <a:srgbClr val="45AC98"/>
                </a:solidFill>
                <a:effectLst/>
                <a:latin typeface="Poppins Medium" panose="00000600000000000000" pitchFamily="2" charset="0"/>
                <a:cs typeface="Poppins Medium" panose="00000600000000000000" pitchFamily="2" charset="0"/>
              </a:rPr>
              <a:t>accompagnons du brief jusqu’à la réalisation finale du BAT</a:t>
            </a:r>
            <a:r>
              <a:rPr lang="fr-FR" sz="12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D15065A-007E-4153-818D-603896B162BC}"/>
              </a:ext>
            </a:extLst>
          </p:cNvPr>
          <p:cNvSpPr txBox="1"/>
          <p:nvPr/>
        </p:nvSpPr>
        <p:spPr>
          <a:xfrm>
            <a:off x="5091640" y="4248026"/>
            <a:ext cx="27683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C’est </a:t>
            </a:r>
            <a:r>
              <a:rPr lang="fr-FR" sz="1200" i="0" dirty="0">
                <a:solidFill>
                  <a:srgbClr val="45AC98"/>
                </a:solidFill>
                <a:effectLst/>
                <a:latin typeface="Poppins Medium" panose="00000600000000000000" pitchFamily="2" charset="0"/>
                <a:cs typeface="Poppins Medium" panose="00000600000000000000" pitchFamily="2" charset="0"/>
              </a:rPr>
              <a:t>«la» solution de facilité </a:t>
            </a:r>
            <a:r>
              <a:rPr lang="fr-FR" sz="12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pour vous et vos clients. Nous </a:t>
            </a:r>
            <a:r>
              <a:rPr lang="fr-FR" sz="1200" i="0" dirty="0">
                <a:solidFill>
                  <a:srgbClr val="45AC98"/>
                </a:solidFill>
                <a:effectLst/>
                <a:latin typeface="Poppins Medium" panose="00000600000000000000" pitchFamily="2" charset="0"/>
                <a:cs typeface="Poppins Medium" panose="00000600000000000000" pitchFamily="2" charset="0"/>
              </a:rPr>
              <a:t>gérons le stockage, la préparation des colis, la livraison et le SAV</a:t>
            </a:r>
            <a:r>
              <a:rPr lang="fr-FR" sz="12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de vos commandes. Un service clé en main possible grâce à notre logistique intégrée.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E337A47-1337-4E42-9371-ABB8BE8BB468}"/>
              </a:ext>
            </a:extLst>
          </p:cNvPr>
          <p:cNvSpPr txBox="1"/>
          <p:nvPr/>
        </p:nvSpPr>
        <p:spPr>
          <a:xfrm>
            <a:off x="8673372" y="4248026"/>
            <a:ext cx="2933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Située au cœur de notre siège social en Alsace, notre logistique est intégrée avec une capacité de</a:t>
            </a:r>
          </a:p>
          <a:p>
            <a:pPr algn="ctr"/>
            <a:r>
              <a:rPr lang="fr-FR" sz="12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stockage de 17.000m².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r-FR" sz="12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Commande </a:t>
            </a:r>
            <a:r>
              <a:rPr lang="fr-FR" sz="1200" i="0" dirty="0">
                <a:solidFill>
                  <a:srgbClr val="45AC98"/>
                </a:solidFill>
                <a:effectLst/>
                <a:latin typeface="Poppins Medium" panose="00000600000000000000" pitchFamily="2" charset="0"/>
                <a:cs typeface="Poppins Medium" panose="00000600000000000000" pitchFamily="2" charset="0"/>
              </a:rPr>
              <a:t>sans marquage: 72h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r-FR" sz="120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Commande </a:t>
            </a:r>
            <a:r>
              <a:rPr lang="fr-FR" sz="1200" i="0" dirty="0">
                <a:solidFill>
                  <a:srgbClr val="45AC98"/>
                </a:solidFill>
                <a:effectLst/>
                <a:latin typeface="Poppins Medium" panose="00000600000000000000" pitchFamily="2" charset="0"/>
                <a:cs typeface="Poppins Medium" panose="00000600000000000000" pitchFamily="2" charset="0"/>
              </a:rPr>
              <a:t>avec marquage: 8 à 10 jours ouvrés après validation du BAT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6F11CE7-B3BB-431C-900B-75BC14921E6E}"/>
              </a:ext>
            </a:extLst>
          </p:cNvPr>
          <p:cNvSpPr txBox="1"/>
          <p:nvPr/>
        </p:nvSpPr>
        <p:spPr>
          <a:xfrm>
            <a:off x="1405820" y="3694028"/>
            <a:ext cx="298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E6F64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Le marquage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8D5E5C81-CB68-4355-A76D-92DE87FF344A}"/>
              </a:ext>
            </a:extLst>
          </p:cNvPr>
          <p:cNvSpPr txBox="1"/>
          <p:nvPr/>
        </p:nvSpPr>
        <p:spPr>
          <a:xfrm>
            <a:off x="4981897" y="3694028"/>
            <a:ext cx="298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E6F64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Le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E6F64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dropshipping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E6F64"/>
              </a:solidFill>
              <a:effectLst/>
              <a:uLnTx/>
              <a:uFillTx/>
              <a:latin typeface="Poppins SemiBold" panose="00000700000000000000" pitchFamily="2" charset="0"/>
              <a:ea typeface="+mn-ea"/>
              <a:cs typeface="Poppins SemiBold" panose="00000700000000000000" pitchFamily="2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ABEA2BC-6639-4AAD-9D6D-6256857493D1}"/>
              </a:ext>
            </a:extLst>
          </p:cNvPr>
          <p:cNvSpPr txBox="1"/>
          <p:nvPr/>
        </p:nvSpPr>
        <p:spPr>
          <a:xfrm>
            <a:off x="8557974" y="3694028"/>
            <a:ext cx="298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E6F64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La livraison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502548D0-4198-4589-81C9-198AC2F07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984" y="1727870"/>
            <a:ext cx="1436102" cy="14361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C9217B6-81E6-494F-AA2E-D86EB44B4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105" y="1727870"/>
            <a:ext cx="1440000" cy="144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DC6193F-10D8-4004-B18C-D11971AF6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414" y="1561639"/>
            <a:ext cx="1732962" cy="173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2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3EA136F-4604-88A7-F7C4-D423DFB11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11" y="670702"/>
            <a:ext cx="5910044" cy="59100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432618-04EF-4E6F-8852-C6501F70C0E7}"/>
              </a:ext>
            </a:extLst>
          </p:cNvPr>
          <p:cNvSpPr/>
          <p:nvPr/>
        </p:nvSpPr>
        <p:spPr>
          <a:xfrm>
            <a:off x="6937696" y="1164856"/>
            <a:ext cx="4383448" cy="411281"/>
          </a:xfrm>
          <a:prstGeom prst="rect">
            <a:avLst/>
          </a:prstGeom>
          <a:solidFill>
            <a:srgbClr val="0D6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BC80F28-6F84-41DA-8FCC-531E1BA64BB7}"/>
              </a:ext>
            </a:extLst>
          </p:cNvPr>
          <p:cNvSpPr txBox="1"/>
          <p:nvPr/>
        </p:nvSpPr>
        <p:spPr>
          <a:xfrm>
            <a:off x="6937696" y="1200952"/>
            <a:ext cx="51088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Compresseur d’air portatif – TEA259</a:t>
            </a:r>
          </a:p>
          <a:p>
            <a:endParaRPr lang="fr-FR" sz="12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endParaRPr lang="fr-FR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endParaRPr lang="fr-FR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Permet de gonfler les pneus de voiture, moto, vélo et autres équipements gonflables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Préréglage de la pression désirée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4 unités de mesures : PSI, BAR, KPA, kg/cm²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Pression de gonflage max : 150PSI, 10,3BAR, 990KPA, 10,5kgf/cm²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Batterie : 2000 mAh 12,4V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Lampe de secours 80 lumens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Ecran LCD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Charge pas câble micro USB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F467AF8-1808-4888-9D48-CAE1FFE49A2C}"/>
              </a:ext>
            </a:extLst>
          </p:cNvPr>
          <p:cNvCxnSpPr/>
          <p:nvPr/>
        </p:nvCxnSpPr>
        <p:spPr>
          <a:xfrm>
            <a:off x="4454554" y="5993770"/>
            <a:ext cx="0" cy="6838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821F54C5-4F14-421F-84E5-AED196F2DA2C}"/>
              </a:ext>
            </a:extLst>
          </p:cNvPr>
          <p:cNvSpPr txBox="1"/>
          <p:nvPr/>
        </p:nvSpPr>
        <p:spPr>
          <a:xfrm>
            <a:off x="9634757" y="6335703"/>
            <a:ext cx="2702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Poppins Light" panose="00000400000000000000" pitchFamily="2" charset="0"/>
                <a:cs typeface="Poppins Light" panose="00000400000000000000" pitchFamily="2" charset="0"/>
              </a:rPr>
              <a:t>Prix de vente conseillé : 62,44 €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A8FF46D-B0E2-49E3-AB48-AE455EAFCBF7}"/>
              </a:ext>
            </a:extLst>
          </p:cNvPr>
          <p:cNvSpPr txBox="1"/>
          <p:nvPr/>
        </p:nvSpPr>
        <p:spPr>
          <a:xfrm>
            <a:off x="2150281" y="6443425"/>
            <a:ext cx="59702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>
                <a:solidFill>
                  <a:srgbClr val="EF334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Des pneus gonflés en toute facilité !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15F0A04-7AE6-8DF2-9E86-C505F9240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2969" cy="200296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E690527-87EC-0BB1-055E-ECD7507AFDB0}"/>
              </a:ext>
            </a:extLst>
          </p:cNvPr>
          <p:cNvSpPr txBox="1"/>
          <p:nvPr/>
        </p:nvSpPr>
        <p:spPr>
          <a:xfrm>
            <a:off x="9634757" y="5883477"/>
            <a:ext cx="23373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Stock : 988 pcs</a:t>
            </a:r>
          </a:p>
        </p:txBody>
      </p:sp>
    </p:spTree>
    <p:extLst>
      <p:ext uri="{BB962C8B-B14F-4D97-AF65-F5344CB8AC3E}">
        <p14:creationId xmlns:p14="http://schemas.microsoft.com/office/powerpoint/2010/main" val="140205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DC84BA4-5028-9FDC-B644-367C2E068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43" y="1396989"/>
            <a:ext cx="5111911" cy="51119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EFDFB6-C9E2-4DB9-8FD9-D2C199AE5A45}"/>
              </a:ext>
            </a:extLst>
          </p:cNvPr>
          <p:cNvSpPr/>
          <p:nvPr/>
        </p:nvSpPr>
        <p:spPr>
          <a:xfrm>
            <a:off x="6937695" y="1216933"/>
            <a:ext cx="5151539" cy="411281"/>
          </a:xfrm>
          <a:prstGeom prst="rect">
            <a:avLst/>
          </a:prstGeom>
          <a:solidFill>
            <a:srgbClr val="0D6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BC80F28-6F84-41DA-8FCC-531E1BA64BB7}"/>
              </a:ext>
            </a:extLst>
          </p:cNvPr>
          <p:cNvSpPr txBox="1"/>
          <p:nvPr/>
        </p:nvSpPr>
        <p:spPr>
          <a:xfrm>
            <a:off x="6864989" y="1251018"/>
            <a:ext cx="53270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Support téléphone universel pour voiture TEA164</a:t>
            </a:r>
          </a:p>
          <a:p>
            <a:endParaRPr lang="fr-FR" sz="14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endParaRPr lang="fr-FR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endParaRPr lang="fr-FR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Se place sur la grille d’aération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Rotation à 360°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Compatible tous téléphones allant jusqu’à 8cm de large</a:t>
            </a:r>
          </a:p>
          <a:p>
            <a:pPr algn="just"/>
            <a:endParaRPr lang="fr-FR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F467AF8-1808-4888-9D48-CAE1FFE49A2C}"/>
              </a:ext>
            </a:extLst>
          </p:cNvPr>
          <p:cNvCxnSpPr/>
          <p:nvPr/>
        </p:nvCxnSpPr>
        <p:spPr>
          <a:xfrm>
            <a:off x="4454554" y="5993770"/>
            <a:ext cx="0" cy="6838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821F54C5-4F14-421F-84E5-AED196F2DA2C}"/>
              </a:ext>
            </a:extLst>
          </p:cNvPr>
          <p:cNvSpPr txBox="1"/>
          <p:nvPr/>
        </p:nvSpPr>
        <p:spPr>
          <a:xfrm>
            <a:off x="9634757" y="6335703"/>
            <a:ext cx="2702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Poppins Light" panose="00000400000000000000" pitchFamily="2" charset="0"/>
                <a:cs typeface="Poppins Light" panose="00000400000000000000" pitchFamily="2" charset="0"/>
              </a:rPr>
              <a:t>Prix de vente conseillé : 3,46 €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D1F3A16-8AB5-4E1A-9EF3-14300B6C80F3}"/>
              </a:ext>
            </a:extLst>
          </p:cNvPr>
          <p:cNvSpPr txBox="1"/>
          <p:nvPr/>
        </p:nvSpPr>
        <p:spPr>
          <a:xfrm>
            <a:off x="1342239" y="6443425"/>
            <a:ext cx="77430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>
                <a:solidFill>
                  <a:srgbClr val="EF334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Partez à l’aventure avec votre support de smartphone pour voiture !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E3D72DA-6368-F050-FA90-7DC77A9B1356}"/>
              </a:ext>
            </a:extLst>
          </p:cNvPr>
          <p:cNvSpPr txBox="1"/>
          <p:nvPr/>
        </p:nvSpPr>
        <p:spPr>
          <a:xfrm>
            <a:off x="9634757" y="5883477"/>
            <a:ext cx="23373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Stock : 1044 pcs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88D387-A904-15E5-5EAC-5B6093819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46510" cy="204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77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85D9BAB-689D-DF0C-995F-650C97105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39" y="699064"/>
            <a:ext cx="5784209" cy="57842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EFDFB6-C9E2-4DB9-8FD9-D2C199AE5A45}"/>
              </a:ext>
            </a:extLst>
          </p:cNvPr>
          <p:cNvSpPr/>
          <p:nvPr/>
        </p:nvSpPr>
        <p:spPr>
          <a:xfrm>
            <a:off x="6864989" y="1216933"/>
            <a:ext cx="5224245" cy="411281"/>
          </a:xfrm>
          <a:prstGeom prst="rect">
            <a:avLst/>
          </a:prstGeom>
          <a:solidFill>
            <a:srgbClr val="0D6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BC80F28-6F84-41DA-8FCC-531E1BA64BB7}"/>
              </a:ext>
            </a:extLst>
          </p:cNvPr>
          <p:cNvSpPr txBox="1"/>
          <p:nvPr/>
        </p:nvSpPr>
        <p:spPr>
          <a:xfrm>
            <a:off x="6754010" y="1265831"/>
            <a:ext cx="54462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Chargeur de voiture induction fast charge TEA248</a:t>
            </a:r>
          </a:p>
          <a:p>
            <a:endParaRPr lang="fr-FR" sz="14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endParaRPr lang="fr-FR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endParaRPr lang="fr-FR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Chargeur induction fast charge 10W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Puissance sortie 9 V/1,2 A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Compatible avec tous les smartphones et appareils certifiés QI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Serrage automatique par infrarouge ou bouton tactile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Compatible tous téléphones jusqu’à 9 cm de large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Rotation à 360°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Se place sur la grille d’aération ou le tableau de bord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Câble USB C et accessoires de fixation inclus</a:t>
            </a:r>
          </a:p>
          <a:p>
            <a:pPr algn="just"/>
            <a:endParaRPr lang="fr-FR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F467AF8-1808-4888-9D48-CAE1FFE49A2C}"/>
              </a:ext>
            </a:extLst>
          </p:cNvPr>
          <p:cNvCxnSpPr/>
          <p:nvPr/>
        </p:nvCxnSpPr>
        <p:spPr>
          <a:xfrm>
            <a:off x="4454554" y="5993770"/>
            <a:ext cx="0" cy="6838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821F54C5-4F14-421F-84E5-AED196F2DA2C}"/>
              </a:ext>
            </a:extLst>
          </p:cNvPr>
          <p:cNvSpPr txBox="1"/>
          <p:nvPr/>
        </p:nvSpPr>
        <p:spPr>
          <a:xfrm>
            <a:off x="9634757" y="6335703"/>
            <a:ext cx="2702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Poppins Light" panose="00000400000000000000" pitchFamily="2" charset="0"/>
                <a:cs typeface="Poppins Light" panose="00000400000000000000" pitchFamily="2" charset="0"/>
              </a:rPr>
              <a:t>Prix de vente conseillé : 25,96 €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D1F3A16-8AB5-4E1A-9EF3-14300B6C80F3}"/>
              </a:ext>
            </a:extLst>
          </p:cNvPr>
          <p:cNvSpPr txBox="1"/>
          <p:nvPr/>
        </p:nvSpPr>
        <p:spPr>
          <a:xfrm>
            <a:off x="1342239" y="6443425"/>
            <a:ext cx="77430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>
                <a:solidFill>
                  <a:srgbClr val="EF334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Rechargez dans la voiture avec le chargeur qui carbure !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E3D72DA-6368-F050-FA90-7DC77A9B1356}"/>
              </a:ext>
            </a:extLst>
          </p:cNvPr>
          <p:cNvSpPr txBox="1"/>
          <p:nvPr/>
        </p:nvSpPr>
        <p:spPr>
          <a:xfrm>
            <a:off x="9634757" y="5883477"/>
            <a:ext cx="23373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Stock : 338 pcs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DC2BF8B-8528-203B-2AC1-64D00D972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46510" cy="204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39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BC6444-EBEA-4511-B773-0AE42877C045}"/>
              </a:ext>
            </a:extLst>
          </p:cNvPr>
          <p:cNvSpPr/>
          <p:nvPr/>
        </p:nvSpPr>
        <p:spPr>
          <a:xfrm>
            <a:off x="6937695" y="1164856"/>
            <a:ext cx="5192786" cy="420663"/>
          </a:xfrm>
          <a:prstGeom prst="rect">
            <a:avLst/>
          </a:prstGeom>
          <a:solidFill>
            <a:srgbClr val="0D6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BC80F28-6F84-41DA-8FCC-531E1BA64BB7}"/>
              </a:ext>
            </a:extLst>
          </p:cNvPr>
          <p:cNvSpPr txBox="1"/>
          <p:nvPr/>
        </p:nvSpPr>
        <p:spPr>
          <a:xfrm>
            <a:off x="6871990" y="1200952"/>
            <a:ext cx="555919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Batterie de secours support téléphone - TEA288G</a:t>
            </a:r>
          </a:p>
          <a:p>
            <a:endParaRPr lang="fr-FR" sz="12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endParaRPr lang="fr-FR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endParaRPr lang="fr-FR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4000 mAh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Entrée Type C 5V 2A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Sorties USB 5V 2A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Câble Type C intégré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Indicateur de capacité restante par LED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Dépliable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Support de téléphone</a:t>
            </a:r>
          </a:p>
          <a:p>
            <a:pPr marL="171450" indent="-171450" algn="just">
              <a:buFontTx/>
              <a:buChar char="-"/>
            </a:pPr>
            <a:endParaRPr lang="fr-FR" sz="12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F467AF8-1808-4888-9D48-CAE1FFE49A2C}"/>
              </a:ext>
            </a:extLst>
          </p:cNvPr>
          <p:cNvCxnSpPr/>
          <p:nvPr/>
        </p:nvCxnSpPr>
        <p:spPr>
          <a:xfrm>
            <a:off x="4454554" y="5993770"/>
            <a:ext cx="0" cy="6838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821F54C5-4F14-421F-84E5-AED196F2DA2C}"/>
              </a:ext>
            </a:extLst>
          </p:cNvPr>
          <p:cNvSpPr txBox="1"/>
          <p:nvPr/>
        </p:nvSpPr>
        <p:spPr>
          <a:xfrm>
            <a:off x="9634757" y="6335703"/>
            <a:ext cx="2702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Poppins Light" panose="00000400000000000000" pitchFamily="2" charset="0"/>
                <a:cs typeface="Poppins Light" panose="00000400000000000000" pitchFamily="2" charset="0"/>
              </a:rPr>
              <a:t>Prix de vente conseillé : 18,30 €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0D86C66-03FE-4F18-A2BF-940B57660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7" t="10647" r="18287" b="13822"/>
          <a:stretch/>
        </p:blipFill>
        <p:spPr>
          <a:xfrm>
            <a:off x="306748" y="219377"/>
            <a:ext cx="2849287" cy="298212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0DD1C25-F01B-4223-A984-AFAB529AC7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07" b="27486"/>
          <a:stretch/>
        </p:blipFill>
        <p:spPr>
          <a:xfrm>
            <a:off x="811691" y="4681139"/>
            <a:ext cx="4341945" cy="165456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E537113-2CE6-4B75-9DA3-0ED7F4E9CA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69" r="12044" b="28930"/>
          <a:stretch/>
        </p:blipFill>
        <p:spPr>
          <a:xfrm>
            <a:off x="3156035" y="2818699"/>
            <a:ext cx="3267341" cy="1526798"/>
          </a:xfrm>
          <a:prstGeom prst="rect">
            <a:avLst/>
          </a:prstGeom>
        </p:spPr>
      </p:pic>
      <p:sp>
        <p:nvSpPr>
          <p:cNvPr id="14" name="Cœur 13">
            <a:extLst>
              <a:ext uri="{FF2B5EF4-FFF2-40B4-BE49-F238E27FC236}">
                <a16:creationId xmlns:a16="http://schemas.microsoft.com/office/drawing/2014/main" id="{FCF1096B-AEDF-4EAD-97E0-0CD6085044C2}"/>
              </a:ext>
            </a:extLst>
          </p:cNvPr>
          <p:cNvSpPr/>
          <p:nvPr/>
        </p:nvSpPr>
        <p:spPr>
          <a:xfrm>
            <a:off x="6137942" y="995415"/>
            <a:ext cx="455803" cy="373252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507E965-B4BC-476F-A7E7-801AEB13067D}"/>
              </a:ext>
            </a:extLst>
          </p:cNvPr>
          <p:cNvSpPr txBox="1"/>
          <p:nvPr/>
        </p:nvSpPr>
        <p:spPr>
          <a:xfrm>
            <a:off x="6062006" y="995415"/>
            <a:ext cx="6076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fr-FR" sz="1100" b="1" i="1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2022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0B4F9C-8804-449F-8439-9B71A58017FD}"/>
              </a:ext>
            </a:extLst>
          </p:cNvPr>
          <p:cNvSpPr txBox="1"/>
          <p:nvPr/>
        </p:nvSpPr>
        <p:spPr>
          <a:xfrm>
            <a:off x="2150282" y="6443425"/>
            <a:ext cx="47817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>
                <a:solidFill>
                  <a:srgbClr val="EF334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Rechargez et continuez vos activités !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7F60EBD-422B-29FC-C227-ACD45F357595}"/>
              </a:ext>
            </a:extLst>
          </p:cNvPr>
          <p:cNvSpPr txBox="1"/>
          <p:nvPr/>
        </p:nvSpPr>
        <p:spPr>
          <a:xfrm>
            <a:off x="9634757" y="5883477"/>
            <a:ext cx="23373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Stock : Gris 1563 / Kaki : 1981</a:t>
            </a:r>
          </a:p>
        </p:txBody>
      </p:sp>
    </p:spTree>
    <p:extLst>
      <p:ext uri="{BB962C8B-B14F-4D97-AF65-F5344CB8AC3E}">
        <p14:creationId xmlns:p14="http://schemas.microsoft.com/office/powerpoint/2010/main" val="2038720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A634C5B-E311-D700-B345-CF7D6CC06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13" y="762513"/>
            <a:ext cx="5609027" cy="56090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EFDFB6-C9E2-4DB9-8FD9-D2C199AE5A45}"/>
              </a:ext>
            </a:extLst>
          </p:cNvPr>
          <p:cNvSpPr/>
          <p:nvPr/>
        </p:nvSpPr>
        <p:spPr>
          <a:xfrm>
            <a:off x="6937696" y="1216933"/>
            <a:ext cx="5151540" cy="411281"/>
          </a:xfrm>
          <a:prstGeom prst="rect">
            <a:avLst/>
          </a:prstGeom>
          <a:solidFill>
            <a:srgbClr val="0D6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BC80F28-6F84-41DA-8FCC-531E1BA64BB7}"/>
              </a:ext>
            </a:extLst>
          </p:cNvPr>
          <p:cNvSpPr txBox="1"/>
          <p:nvPr/>
        </p:nvSpPr>
        <p:spPr>
          <a:xfrm>
            <a:off x="6915002" y="1243313"/>
            <a:ext cx="51515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Batterie externe USB-C ultra compacte -MINI10</a:t>
            </a:r>
          </a:p>
          <a:p>
            <a:endParaRPr lang="fr-FR" sz="14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endParaRPr lang="fr-FR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endParaRPr lang="fr-FR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Batterie de la marque </a:t>
            </a:r>
            <a:r>
              <a:rPr lang="fr-FR" sz="1400" b="1" dirty="0">
                <a:latin typeface="Poppins Light" panose="00000400000000000000" pitchFamily="2" charset="0"/>
                <a:cs typeface="Poppins Light" panose="00000400000000000000" pitchFamily="2" charset="0"/>
              </a:rPr>
              <a:t>X-MOOVE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Batterie externe USB-C ultra-compacte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10 000 mAh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Port USB-C in/out – Power </a:t>
            </a:r>
            <a:r>
              <a:rPr lang="fr-FR" sz="14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delivery</a:t>
            </a: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 22.5W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Port USB out Qualcomm 3.0 – 22,5W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Compatible </a:t>
            </a:r>
            <a:r>
              <a:rPr lang="fr-FR" sz="14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Macbook</a:t>
            </a:r>
            <a:endParaRPr lang="fr-FR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Format ultra compact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Charge rapide universelle</a:t>
            </a:r>
          </a:p>
          <a:p>
            <a:pPr algn="just"/>
            <a:endParaRPr lang="fr-FR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algn="just"/>
            <a:endParaRPr lang="fr-FR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F467AF8-1808-4888-9D48-CAE1FFE49A2C}"/>
              </a:ext>
            </a:extLst>
          </p:cNvPr>
          <p:cNvCxnSpPr/>
          <p:nvPr/>
        </p:nvCxnSpPr>
        <p:spPr>
          <a:xfrm>
            <a:off x="4454554" y="5993770"/>
            <a:ext cx="0" cy="6838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821F54C5-4F14-421F-84E5-AED196F2DA2C}"/>
              </a:ext>
            </a:extLst>
          </p:cNvPr>
          <p:cNvSpPr txBox="1"/>
          <p:nvPr/>
        </p:nvSpPr>
        <p:spPr>
          <a:xfrm>
            <a:off x="9634757" y="6335703"/>
            <a:ext cx="2702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Poppins Light" panose="00000400000000000000" pitchFamily="2" charset="0"/>
                <a:cs typeface="Poppins Light" panose="00000400000000000000" pitchFamily="2" charset="0"/>
              </a:rPr>
              <a:t>Prix de vente conseillé : 37,34 €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D1F3A16-8AB5-4E1A-9EF3-14300B6C80F3}"/>
              </a:ext>
            </a:extLst>
          </p:cNvPr>
          <p:cNvSpPr txBox="1"/>
          <p:nvPr/>
        </p:nvSpPr>
        <p:spPr>
          <a:xfrm>
            <a:off x="1342239" y="6443425"/>
            <a:ext cx="77430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>
                <a:solidFill>
                  <a:srgbClr val="EF334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LA batterie ultra-compacte et ultra légère !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E3D72DA-6368-F050-FA90-7DC77A9B1356}"/>
              </a:ext>
            </a:extLst>
          </p:cNvPr>
          <p:cNvSpPr txBox="1"/>
          <p:nvPr/>
        </p:nvSpPr>
        <p:spPr>
          <a:xfrm>
            <a:off x="9634757" y="5883477"/>
            <a:ext cx="23373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Stock : 6000 pcs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FDCA53B-B918-BF4E-962A-CA753ED84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46510" cy="204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38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AECB2548-D099-22F5-E653-DE8819C07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63" y="1008941"/>
            <a:ext cx="5151535" cy="51515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EFDFB6-C9E2-4DB9-8FD9-D2C199AE5A45}"/>
              </a:ext>
            </a:extLst>
          </p:cNvPr>
          <p:cNvSpPr/>
          <p:nvPr/>
        </p:nvSpPr>
        <p:spPr>
          <a:xfrm>
            <a:off x="6937696" y="1216933"/>
            <a:ext cx="5151540" cy="411281"/>
          </a:xfrm>
          <a:prstGeom prst="rect">
            <a:avLst/>
          </a:prstGeom>
          <a:solidFill>
            <a:srgbClr val="0D6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BC80F28-6F84-41DA-8FCC-531E1BA64BB7}"/>
              </a:ext>
            </a:extLst>
          </p:cNvPr>
          <p:cNvSpPr txBox="1"/>
          <p:nvPr/>
        </p:nvSpPr>
        <p:spPr>
          <a:xfrm>
            <a:off x="6915002" y="1243313"/>
            <a:ext cx="515154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Batterie externe Strap - STRAP</a:t>
            </a:r>
          </a:p>
          <a:p>
            <a:endParaRPr lang="fr-FR" sz="14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endParaRPr lang="fr-FR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endParaRPr lang="fr-FR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Batterie externe de la marque </a:t>
            </a:r>
            <a:r>
              <a:rPr lang="fr-FR" sz="1400" b="1" dirty="0">
                <a:latin typeface="Poppins Light" panose="00000400000000000000" pitchFamily="2" charset="0"/>
                <a:cs typeface="Poppins Light" panose="00000400000000000000" pitchFamily="2" charset="0"/>
              </a:rPr>
              <a:t>X-MOOVE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10 000 mAh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Charge sans fil rapide Qi – 10W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Port USB-C in/out- Power </a:t>
            </a:r>
            <a:r>
              <a:rPr lang="fr-FR" sz="1400" dirty="0" err="1">
                <a:latin typeface="Poppins Light" panose="00000400000000000000" pitchFamily="2" charset="0"/>
                <a:cs typeface="Poppins Light" panose="00000400000000000000" pitchFamily="2" charset="0"/>
              </a:rPr>
              <a:t>delivery</a:t>
            </a: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 18W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Double port USB out- 2.1 A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Fonction Pad de charge</a:t>
            </a:r>
          </a:p>
          <a:p>
            <a:pPr marL="171450" indent="-171450" algn="just">
              <a:buFontTx/>
              <a:buChar char="-"/>
            </a:pPr>
            <a:r>
              <a:rPr lang="fr-FR" sz="1400" dirty="0">
                <a:latin typeface="Poppins Light" panose="00000400000000000000" pitchFamily="2" charset="0"/>
                <a:cs typeface="Poppins Light" panose="00000400000000000000" pitchFamily="2" charset="0"/>
              </a:rPr>
              <a:t>Strap de maintien pour le transport</a:t>
            </a:r>
          </a:p>
          <a:p>
            <a:pPr algn="just"/>
            <a:endParaRPr lang="fr-FR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algn="just"/>
            <a:endParaRPr lang="fr-FR" sz="14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F467AF8-1808-4888-9D48-CAE1FFE49A2C}"/>
              </a:ext>
            </a:extLst>
          </p:cNvPr>
          <p:cNvCxnSpPr/>
          <p:nvPr/>
        </p:nvCxnSpPr>
        <p:spPr>
          <a:xfrm>
            <a:off x="4454554" y="5993770"/>
            <a:ext cx="0" cy="6838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821F54C5-4F14-421F-84E5-AED196F2DA2C}"/>
              </a:ext>
            </a:extLst>
          </p:cNvPr>
          <p:cNvSpPr txBox="1"/>
          <p:nvPr/>
        </p:nvSpPr>
        <p:spPr>
          <a:xfrm>
            <a:off x="9634757" y="6335703"/>
            <a:ext cx="2702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Poppins Light" panose="00000400000000000000" pitchFamily="2" charset="0"/>
                <a:cs typeface="Poppins Light" panose="00000400000000000000" pitchFamily="2" charset="0"/>
              </a:rPr>
              <a:t>Prix de vente conseillé : 44,26 €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D1F3A16-8AB5-4E1A-9EF3-14300B6C80F3}"/>
              </a:ext>
            </a:extLst>
          </p:cNvPr>
          <p:cNvSpPr txBox="1"/>
          <p:nvPr/>
        </p:nvSpPr>
        <p:spPr>
          <a:xfrm>
            <a:off x="1342239" y="6443425"/>
            <a:ext cx="77430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>
                <a:solidFill>
                  <a:srgbClr val="EF3340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La batterie hyper pratique durant les transports !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E3D72DA-6368-F050-FA90-7DC77A9B1356}"/>
              </a:ext>
            </a:extLst>
          </p:cNvPr>
          <p:cNvSpPr txBox="1"/>
          <p:nvPr/>
        </p:nvSpPr>
        <p:spPr>
          <a:xfrm>
            <a:off x="9634757" y="5883477"/>
            <a:ext cx="23373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Poppins Light" panose="00000400000000000000" pitchFamily="2" charset="0"/>
                <a:cs typeface="Poppins Light" panose="00000400000000000000" pitchFamily="2" charset="0"/>
              </a:rPr>
              <a:t>Stock : 2490 pcs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D13E154-BCC2-055F-5934-1B0920317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46505" cy="204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949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5741</TotalTime>
  <Words>1146</Words>
  <Application>Microsoft Office PowerPoint</Application>
  <PresentationFormat>Grand écran</PresentationFormat>
  <Paragraphs>222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Poppins</vt:lpstr>
      <vt:lpstr>Poppins Bold</vt:lpstr>
      <vt:lpstr>Poppins ExtraBold</vt:lpstr>
      <vt:lpstr>Poppins Light</vt:lpstr>
      <vt:lpstr>Poppins Medium</vt:lpstr>
      <vt:lpstr>Poppins SemiBold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Hélène Lerché</dc:creator>
  <cp:lastModifiedBy>Hélène Lerché</cp:lastModifiedBy>
  <cp:revision>59</cp:revision>
  <dcterms:created xsi:type="dcterms:W3CDTF">2022-04-26T07:24:59Z</dcterms:created>
  <dcterms:modified xsi:type="dcterms:W3CDTF">2022-05-17T07:08:47Z</dcterms:modified>
</cp:coreProperties>
</file>