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41" r:id="rId3"/>
    <p:sldId id="327" r:id="rId4"/>
    <p:sldId id="360" r:id="rId5"/>
    <p:sldId id="342" r:id="rId6"/>
    <p:sldId id="345" r:id="rId7"/>
    <p:sldId id="362" r:id="rId8"/>
    <p:sldId id="343" r:id="rId9"/>
    <p:sldId id="351" r:id="rId10"/>
    <p:sldId id="350" r:id="rId11"/>
    <p:sldId id="347" r:id="rId12"/>
    <p:sldId id="356" r:id="rId13"/>
    <p:sldId id="361" r:id="rId14"/>
    <p:sldId id="346" r:id="rId15"/>
    <p:sldId id="348" r:id="rId16"/>
    <p:sldId id="364" r:id="rId17"/>
    <p:sldId id="353" r:id="rId18"/>
    <p:sldId id="363" r:id="rId19"/>
    <p:sldId id="367" r:id="rId20"/>
    <p:sldId id="365" r:id="rId21"/>
    <p:sldId id="366" r:id="rId22"/>
    <p:sldId id="349" r:id="rId23"/>
    <p:sldId id="33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340"/>
    <a:srgbClr val="0D6D62"/>
    <a:srgbClr val="0E6F64"/>
    <a:srgbClr val="FFFFFF"/>
    <a:srgbClr val="F8F8F8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150"/>
      </p:cViewPr>
      <p:guideLst>
        <p:guide orient="horz" pos="346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F4EB6-7A1A-4CB7-973D-F7E34951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C997F9-E3F8-4F89-BA85-F5C3FB590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9741FA-5D06-4E86-87A0-3975B86E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A4DED8-D8DD-4833-91D6-C9FD7502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CE07B-F1CF-4595-A632-4605503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36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2C23B-7BD8-4CC6-9C7B-0E6AF6D2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EBD3C5-FD2C-4666-89BC-CACC73CEF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B04CC-D7E9-49EB-9C59-E067C69D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BD5D74-1304-4294-8DA0-342443F7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1A2303-A249-41FC-801C-70DC97BC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70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03B0ED-2493-4B85-A58E-004E3863C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BD2988-D220-4E47-BD97-4BE48DFEA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DE976E-EF26-4BBF-A0A6-67BA4A5F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F8A87-4A3F-4519-8ACC-D9FAC0AC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BC989B-F670-4640-9F1F-379055AE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96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B4B4A-4B3A-4E11-B982-8313FEC6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FE6202-5815-41FE-8C67-4E74F5AEA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449229-6438-4523-8576-5AD3EB4D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43E0E7-CE1D-460E-A668-876988C8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81772-EC6A-4C01-9BFA-231A8074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57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97E50-20CD-4030-A164-7A869E34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5D2282-1523-4EC1-BB56-93DFD9E62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82C6D-B151-4BA3-8EB0-315B685E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A60FFF-7051-47E5-A554-CA8D4365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07720-C67B-4D4B-965D-B8931A77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5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9EE33-6F42-4990-86B2-B11CBA42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F44A3-1BAD-40AC-81FA-1CA8946BF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AC230B-4E10-4638-B6E0-526922B47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54E959-513D-45B8-9530-5220A243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4ABE17-E99E-40E0-A3F9-CEE73C3F8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26C217-8448-411D-BF9A-78E5E8EC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29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B1E16-40C7-49B6-8C9E-2FBA4EA7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10293F-636E-4D2F-9350-33697C96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158BBE-D99C-4CA3-BCF7-785C9A17D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D13CDD-B011-45DB-8710-1CE9350F29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0F26A-896B-4EDD-A11C-E1EB14F07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19E1C34-AD44-4A19-AE1E-56ABEBD4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9BB159-1F79-4522-8B5E-133B9E2A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EA556C-4BC5-4F47-BC59-BC3027FA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53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A623F4-0863-44C8-BADD-ABE42271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66D61A-37F8-4DD4-A214-84EA4CED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CA3646-9574-4437-BF6E-C5E09F0A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71401-D1CF-4F76-B073-4E6BD4FA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5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065254-C7AB-4706-B081-AB304D1EE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AE6739-ADD7-4084-AFC6-630D7ABA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D6CC85-254F-491E-BE8E-A7022B50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7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2F081-B57A-4D10-AC0E-A223E761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070DF-09ED-4EBB-BCB6-8F04449D3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55340F-698F-4F13-AC4C-6ADA1FFA5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602FD8-9B3B-407D-8E50-34D3AE50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CA61D-3EBC-44F3-B3C0-2C3836B6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429853-E2BE-4304-BF1B-2599FEDC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56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3E796-1CD5-4DBE-848D-BF6D3F09D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BE6F52-505B-4808-ADDE-64D389995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F58733-E185-425B-8F63-469D1DC43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CB88C8-4F22-48DB-A839-107BAB4D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34941B-D1FA-4B72-A91A-7293D5A6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B0E4D4-05AE-4DC0-AC2F-A5700C08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25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D96C04-ED22-40F2-A084-0E571B61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7397B5-F8D0-4EED-946B-BA1449E25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FA14A5-8590-48C9-95B2-5ED90014D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6D00-45B7-4AF7-8786-06EDBF9589FC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44C411-6567-4995-9573-E4C4510F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A998A-D218-4386-9AA7-5E4452A33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4575C-AFAF-4D2A-BB46-B26DF5690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03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2D7569-28AD-46BA-815E-A7265C37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1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0BC7C7-FCE2-D11B-8B90-9FC0F64A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26" y="1200952"/>
            <a:ext cx="5693145" cy="5693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3AB5C0-F9DB-4F72-9ADA-80D2916304F4}"/>
              </a:ext>
            </a:extLst>
          </p:cNvPr>
          <p:cNvSpPr/>
          <p:nvPr/>
        </p:nvSpPr>
        <p:spPr>
          <a:xfrm>
            <a:off x="6937696" y="1164855"/>
            <a:ext cx="4435698" cy="412275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2010" y="1200952"/>
            <a:ext cx="51843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Set filets pour fruits et légumes – SEP129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dimensions : 28x40cm, 28x20cm et 18x23cm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100% Coton biologique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Usages multiples, idéal pour le shopping, le transport de pique-niques…..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Réutilisables et lavables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4,60 €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5DDB25-5E1A-4466-9E79-49735028B7BF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Transporter vos fruits et légumes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AE8E691-16C0-8C2F-8B39-E9DC3F848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4263" cy="19942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CB9BF4-FEF4-0CEE-B25A-6D428C80BBF0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4440 pcs</a:t>
            </a:r>
          </a:p>
        </p:txBody>
      </p:sp>
    </p:spTree>
    <p:extLst>
      <p:ext uri="{BB962C8B-B14F-4D97-AF65-F5344CB8AC3E}">
        <p14:creationId xmlns:p14="http://schemas.microsoft.com/office/powerpoint/2010/main" val="200105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838EEE7-086D-4147-4055-D2E0852B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0" y="870799"/>
            <a:ext cx="6120905" cy="6120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164856"/>
            <a:ext cx="4823670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200952"/>
            <a:ext cx="518439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Panier pique-nique 4 personnes – SEP135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Grand compartiment en osier, doublure en coton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25 accessoires inclus : 4 couteaux, 4 fourchettes, </a:t>
            </a:r>
          </a:p>
          <a:p>
            <a:pPr algn="just"/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 cuillères en acier inoxydable, 4 assiettes en plastique, 4 verres en plastique, plaid polaire avec 1 face revêtement imperméable 135x115 cm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113,82 €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71F27F-A51E-4523-9180-67D704285EA1}"/>
              </a:ext>
            </a:extLst>
          </p:cNvPr>
          <p:cNvSpPr txBox="1"/>
          <p:nvPr/>
        </p:nvSpPr>
        <p:spPr>
          <a:xfrm>
            <a:off x="2670400" y="6443425"/>
            <a:ext cx="53746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L’accessoire indispensable pour vos pique-niques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0D4AB58-B824-9148-48D1-4DC36A0F7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679" cy="201167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00AB342-6719-5388-F0FC-A55F26F9F877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344 pcs</a:t>
            </a:r>
          </a:p>
        </p:txBody>
      </p:sp>
    </p:spTree>
    <p:extLst>
      <p:ext uri="{BB962C8B-B14F-4D97-AF65-F5344CB8AC3E}">
        <p14:creationId xmlns:p14="http://schemas.microsoft.com/office/powerpoint/2010/main" val="52452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312DA69-8232-73D7-036B-6C58BD6B5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89" y="364921"/>
            <a:ext cx="6128158" cy="61281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838D01-A004-40EB-B323-AF32BEBB8CB6}"/>
              </a:ext>
            </a:extLst>
          </p:cNvPr>
          <p:cNvSpPr/>
          <p:nvPr/>
        </p:nvSpPr>
        <p:spPr>
          <a:xfrm>
            <a:off x="6932010" y="1287378"/>
            <a:ext cx="4983060" cy="441420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2010" y="1366192"/>
            <a:ext cx="50978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Sac à dos pique-nique 4 personnes – SEP136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Grand compartiment principal isotherme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Toile renforcée polyester 300D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Poche avant matelassée avec 29 accessoires inclus : 4 couteaux, 4 fourchettes, 4 cuillères à soupe acier inoxydable, 4 assiettes, 4 serviettes de table, 4 verres en plastique, 1 tire bouchon, 1 couteau à fromage, 1 planche à découper, 1 salière, 1 poivrière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Bretelles renforcées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69,04 €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1F20DB-9720-49C3-B8D4-7D28D6B5097A}"/>
              </a:ext>
            </a:extLst>
          </p:cNvPr>
          <p:cNvSpPr txBox="1"/>
          <p:nvPr/>
        </p:nvSpPr>
        <p:spPr>
          <a:xfrm>
            <a:off x="2150281" y="6443425"/>
            <a:ext cx="6507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Convivialité assurée avec le sac à dos pique-nique stylée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B04B72-D557-4B60-C630-60547F84E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1678" cy="20116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874DD8-6A15-7A8D-287A-F2B698582DCF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2707 pcs</a:t>
            </a:r>
          </a:p>
        </p:txBody>
      </p:sp>
    </p:spTree>
    <p:extLst>
      <p:ext uri="{BB962C8B-B14F-4D97-AF65-F5344CB8AC3E}">
        <p14:creationId xmlns:p14="http://schemas.microsoft.com/office/powerpoint/2010/main" val="295632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6742BB6-46EC-41BF-A9AE-25399792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3709" b="11817"/>
          <a:stretch/>
        </p:blipFill>
        <p:spPr>
          <a:xfrm>
            <a:off x="3354002" y="3124647"/>
            <a:ext cx="3768252" cy="32093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EA6852-A21D-4473-AEF8-CE7CB1CD3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r="4793" b="20498"/>
          <a:stretch/>
        </p:blipFill>
        <p:spPr>
          <a:xfrm>
            <a:off x="96260" y="67112"/>
            <a:ext cx="4123293" cy="2852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3A657E-DCB4-42BF-B35E-6C02CCC78C9F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5" y="1200952"/>
            <a:ext cx="48320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Set sacoche lunch box – SEP126V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Sacoche isotherme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boites alimentaires hermétiques de 580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Conserve jusqu’à 6 heures au frais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Boites compatibles lave-vaisselle, micro-ondes et congélateur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17,50 €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78C343-6F5F-4289-943F-60A9EDC1D54A}"/>
              </a:ext>
            </a:extLst>
          </p:cNvPr>
          <p:cNvSpPr txBox="1"/>
          <p:nvPr/>
        </p:nvSpPr>
        <p:spPr>
          <a:xfrm>
            <a:off x="1477166" y="6443425"/>
            <a:ext cx="76480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Transportez vos repas en toute sérénité et gardez vos aliments au frais !</a:t>
            </a:r>
          </a:p>
        </p:txBody>
      </p:sp>
      <p:sp>
        <p:nvSpPr>
          <p:cNvPr id="11" name="Cœur 10">
            <a:extLst>
              <a:ext uri="{FF2B5EF4-FFF2-40B4-BE49-F238E27FC236}">
                <a16:creationId xmlns:a16="http://schemas.microsoft.com/office/drawing/2014/main" id="{EDC14821-8581-CD1A-D13B-A444D7409A64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1C31B4-29AF-EE93-5AE3-78BA624BD6FD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D9A7AE-EE8F-01AB-A7A9-35D7D3AD3747}"/>
              </a:ext>
            </a:extLst>
          </p:cNvPr>
          <p:cNvSpPr txBox="1"/>
          <p:nvPr/>
        </p:nvSpPr>
        <p:spPr>
          <a:xfrm>
            <a:off x="9634756" y="5883477"/>
            <a:ext cx="2557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Vert : 5451 / Rouge : 3382</a:t>
            </a:r>
          </a:p>
        </p:txBody>
      </p:sp>
    </p:spTree>
    <p:extLst>
      <p:ext uri="{BB962C8B-B14F-4D97-AF65-F5344CB8AC3E}">
        <p14:creationId xmlns:p14="http://schemas.microsoft.com/office/powerpoint/2010/main" val="120270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9DAF664-8C9E-F6F1-0CF0-FBAD7B196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576661"/>
            <a:ext cx="5759042" cy="5759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200952"/>
            <a:ext cx="5008228" cy="539933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5" y="1316717"/>
            <a:ext cx="513406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Sac à dos pique-nique 4 personnes – SE970B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Compartiment isotherme (43x28x8cm), porte-bouteille isotherme détachable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 </a:t>
            </a:r>
            <a:r>
              <a:rPr lang="fr-FR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polyesther</a:t>
            </a: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600D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Compartiment avec 29 accessoires : 4 couteaux, 4 fourchettes, 4 cuillères, 4 assiettes, 4 gobelets, 4 serviettes en non tissé, 1 salière, 1 poivrière, 1 boite pour le beurre, 1 tire-bouchon, 1 couteau à fromage, 1 planche à découper en bois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48,04 €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73DF14-8011-48BB-BF6C-25531C4F52F9}"/>
              </a:ext>
            </a:extLst>
          </p:cNvPr>
          <p:cNvSpPr txBox="1"/>
          <p:nvPr/>
        </p:nvSpPr>
        <p:spPr>
          <a:xfrm>
            <a:off x="2150281" y="6443425"/>
            <a:ext cx="55172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 pique-nique tout entier dans votre sac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AE29FD-72CF-EE4D-04AC-88B9C92EF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85550" cy="19855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244F76-2524-A9EC-1414-77AB5D639716}"/>
              </a:ext>
            </a:extLst>
          </p:cNvPr>
          <p:cNvSpPr txBox="1"/>
          <p:nvPr/>
        </p:nvSpPr>
        <p:spPr>
          <a:xfrm>
            <a:off x="9634756" y="5883477"/>
            <a:ext cx="2557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Bleu : 3378 / ROUGE 586</a:t>
            </a:r>
          </a:p>
        </p:txBody>
      </p:sp>
    </p:spTree>
    <p:extLst>
      <p:ext uri="{BB962C8B-B14F-4D97-AF65-F5344CB8AC3E}">
        <p14:creationId xmlns:p14="http://schemas.microsoft.com/office/powerpoint/2010/main" val="307835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EA136F-4604-88A7-F7C4-D423DFB1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11" y="670702"/>
            <a:ext cx="5910044" cy="59100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432618-04EF-4E6F-8852-C6501F70C0E7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00952"/>
            <a:ext cx="51088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Compresseur d’air portatif – TEA259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Permet de gonfler les pneus de voiture, moto, vélo et autres équipements gonflables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Préréglage de la pression désirée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 unités de mesures : PSI, BAR, KPA, kg/cm²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Pression de gonflage max : 150PSI, 10,3BAR, 990KPA, 10,5kgf/cm²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: 2000 </a:t>
            </a:r>
            <a:r>
              <a:rPr lang="fr-FR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mah</a:t>
            </a: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12,4V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Lampe de secours 80 lumens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Ecran LCD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Charge pas câble micro USB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62,44 €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8FF46D-B0E2-49E3-AB48-AE455EAFCBF7}"/>
              </a:ext>
            </a:extLst>
          </p:cNvPr>
          <p:cNvSpPr txBox="1"/>
          <p:nvPr/>
        </p:nvSpPr>
        <p:spPr>
          <a:xfrm>
            <a:off x="2150281" y="6443425"/>
            <a:ext cx="5970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Des pneus gonflés en toute facilité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5F0A04-7AE6-8DF2-9E86-C505F9240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2969" cy="20029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E690527-87EC-0BB1-055E-ECD7507AFDB0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1000 pcs</a:t>
            </a:r>
          </a:p>
        </p:txBody>
      </p:sp>
    </p:spTree>
    <p:extLst>
      <p:ext uri="{BB962C8B-B14F-4D97-AF65-F5344CB8AC3E}">
        <p14:creationId xmlns:p14="http://schemas.microsoft.com/office/powerpoint/2010/main" val="140205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68FD819-EF8C-B68F-C34B-E4E5C20E7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12" y="1214789"/>
            <a:ext cx="4920143" cy="4920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164856"/>
            <a:ext cx="48740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196396"/>
            <a:ext cx="515154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Ventilateur portable – TEA272K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Ø 5,8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 vitesses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lithium 2000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Jusqu’à 6 heures d’autonomie</a:t>
            </a:r>
          </a:p>
          <a:p>
            <a:pPr algn="just"/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- Câble USB de chargement inclus</a:t>
            </a: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15,88 €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Être enfin content de se pendre un vent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9197612-4983-3B6E-A886-CA761D646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14" cy="20465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4E679F5-4D8E-C167-49EC-A1C316BEFD97}"/>
              </a:ext>
            </a:extLst>
          </p:cNvPr>
          <p:cNvSpPr txBox="1"/>
          <p:nvPr/>
        </p:nvSpPr>
        <p:spPr>
          <a:xfrm>
            <a:off x="9634757" y="5883477"/>
            <a:ext cx="2337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Kaki : 851 / Gris : 843 / Crème : 242</a:t>
            </a:r>
          </a:p>
        </p:txBody>
      </p:sp>
    </p:spTree>
    <p:extLst>
      <p:ext uri="{BB962C8B-B14F-4D97-AF65-F5344CB8AC3E}">
        <p14:creationId xmlns:p14="http://schemas.microsoft.com/office/powerpoint/2010/main" val="3534120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BC6444-EBEA-4511-B773-0AE42877C045}"/>
              </a:ext>
            </a:extLst>
          </p:cNvPr>
          <p:cNvSpPr/>
          <p:nvPr/>
        </p:nvSpPr>
        <p:spPr>
          <a:xfrm>
            <a:off x="6937695" y="1164856"/>
            <a:ext cx="5192786" cy="420663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871990" y="1200952"/>
            <a:ext cx="555919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Batterie de secours support téléphone - TEA288G</a:t>
            </a:r>
          </a:p>
          <a:p>
            <a:endParaRPr lang="fr-FR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4000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Entrée Type C 5V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Sorties USB 5V 2A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Câble Type C intégré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18,30 €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D86C66-03FE-4F18-A2BF-940B57660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0647" r="18287" b="13822"/>
          <a:stretch/>
        </p:blipFill>
        <p:spPr>
          <a:xfrm>
            <a:off x="306748" y="219377"/>
            <a:ext cx="2849287" cy="29821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DD1C25-F01B-4223-A984-AFAB529AC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7" b="27486"/>
          <a:stretch/>
        </p:blipFill>
        <p:spPr>
          <a:xfrm>
            <a:off x="811691" y="4681139"/>
            <a:ext cx="4341945" cy="16545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537113-2CE6-4B75-9DA3-0ED7F4E9C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9" r="12044" b="28930"/>
          <a:stretch/>
        </p:blipFill>
        <p:spPr>
          <a:xfrm>
            <a:off x="3156035" y="2818699"/>
            <a:ext cx="3267341" cy="1526798"/>
          </a:xfrm>
          <a:prstGeom prst="rect">
            <a:avLst/>
          </a:prstGeom>
        </p:spPr>
      </p:pic>
      <p:sp>
        <p:nvSpPr>
          <p:cNvPr id="14" name="Cœur 13">
            <a:extLst>
              <a:ext uri="{FF2B5EF4-FFF2-40B4-BE49-F238E27FC236}">
                <a16:creationId xmlns:a16="http://schemas.microsoft.com/office/drawing/2014/main" id="{FCF1096B-AEDF-4EAD-97E0-0CD6085044C2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507E965-B4BC-476F-A7E7-801AEB13067D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0B4F9C-8804-449F-8439-9B71A58017FD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Rechargez et continuez vos activités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F60EBD-422B-29FC-C227-ACD45F357595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Gris 1563 / Kaki : 1981</a:t>
            </a:r>
          </a:p>
        </p:txBody>
      </p:sp>
    </p:spTree>
    <p:extLst>
      <p:ext uri="{BB962C8B-B14F-4D97-AF65-F5344CB8AC3E}">
        <p14:creationId xmlns:p14="http://schemas.microsoft.com/office/powerpoint/2010/main" val="203872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816A29-2775-30D0-BECD-60AFF402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56" y="894939"/>
            <a:ext cx="4874004" cy="4874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164856"/>
            <a:ext cx="48740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13370"/>
            <a:ext cx="51515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Ecouteurs compatibles Bluetooth ® - TES233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Ecouteurs sans fil TWS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Boitier de recharge magnétique 210 mAh avec indicateur de charge par LED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oreillette 30 mAh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Microphone intégré pour répondre aux appels téléphoniques en mains libres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Portée jusqu’à 10m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jusqu’à 3 heures en écoute</a:t>
            </a: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14,34 €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Ecoutez vos playlists préférées en pleine nature !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B50FE0-A6B1-38C2-E828-43C0DC8B7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14" cy="2046514"/>
          </a:xfrm>
          <a:prstGeom prst="rect">
            <a:avLst/>
          </a:prstGeom>
        </p:spPr>
      </p:pic>
      <p:sp>
        <p:nvSpPr>
          <p:cNvPr id="14" name="Cœur 13">
            <a:extLst>
              <a:ext uri="{FF2B5EF4-FFF2-40B4-BE49-F238E27FC236}">
                <a16:creationId xmlns:a16="http://schemas.microsoft.com/office/drawing/2014/main" id="{5CC1AEA1-1A3D-EF64-3DAA-CF99CE8FC791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A722CC-118B-3240-D9F2-B32690612D76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7435C1-6FAC-887B-6B23-B11840F905B8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6111 pcs</a:t>
            </a:r>
          </a:p>
        </p:txBody>
      </p:sp>
    </p:spTree>
    <p:extLst>
      <p:ext uri="{BB962C8B-B14F-4D97-AF65-F5344CB8AC3E}">
        <p14:creationId xmlns:p14="http://schemas.microsoft.com/office/powerpoint/2010/main" val="36833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ED705CA5-7773-C50E-4C78-AC2525216670}"/>
              </a:ext>
            </a:extLst>
          </p:cNvPr>
          <p:cNvSpPr txBox="1"/>
          <p:nvPr/>
        </p:nvSpPr>
        <p:spPr>
          <a:xfrm>
            <a:off x="6537819" y="1030112"/>
            <a:ext cx="7997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8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Nouveauté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611CF4-BC5B-2187-FDC3-2F54419C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33" y="697524"/>
            <a:ext cx="5462952" cy="5462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216933"/>
            <a:ext cx="48740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43314"/>
            <a:ext cx="51515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Enceinte compatible Bluetooth ® –  TES249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Puissance 2 x 5 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li-ion rechargeable 1800 mAh, autonomie 5h en écoute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 intégré pour répondre aux appels téléphoniques en mains libres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Emplacement carte TF, port USB, entrée auxiliaire et radio FM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Fonction TWS et lumière couleurs changeantes au rythme de la musique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Portée jusqu’à 10m</a:t>
            </a: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28,78 €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Ecoutez vos musiques préférées où vous voulez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0BFD71-5C29-3DF9-2271-04E3FE3F4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05" cy="2046505"/>
          </a:xfrm>
          <a:prstGeom prst="rect">
            <a:avLst/>
          </a:prstGeom>
        </p:spPr>
      </p:pic>
      <p:sp>
        <p:nvSpPr>
          <p:cNvPr id="15" name="Rectangle : avec coins arrondis en diagonale 14">
            <a:extLst>
              <a:ext uri="{FF2B5EF4-FFF2-40B4-BE49-F238E27FC236}">
                <a16:creationId xmlns:a16="http://schemas.microsoft.com/office/drawing/2014/main" id="{B402F711-E6E7-1266-351A-80885C43BF06}"/>
              </a:ext>
            </a:extLst>
          </p:cNvPr>
          <p:cNvSpPr/>
          <p:nvPr/>
        </p:nvSpPr>
        <p:spPr>
          <a:xfrm>
            <a:off x="5875085" y="784505"/>
            <a:ext cx="970331" cy="353329"/>
          </a:xfrm>
          <a:prstGeom prst="round2DiagRect">
            <a:avLst/>
          </a:prstGeom>
          <a:solidFill>
            <a:srgbClr val="EF3340"/>
          </a:solidFill>
          <a:ln>
            <a:solidFill>
              <a:srgbClr val="EF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dirty="0">
                <a:latin typeface="Poppins Medium" panose="00000600000000000000" pitchFamily="2" charset="0"/>
                <a:cs typeface="Poppins Medium" panose="00000600000000000000" pitchFamily="2" charset="0"/>
              </a:rPr>
              <a:t>Nouveauté 2022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85A863-9DE6-C10F-7490-98AC0E7DA6A3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Arrivage début juin</a:t>
            </a:r>
          </a:p>
        </p:txBody>
      </p:sp>
    </p:spTree>
    <p:extLst>
      <p:ext uri="{BB962C8B-B14F-4D97-AF65-F5344CB8AC3E}">
        <p14:creationId xmlns:p14="http://schemas.microsoft.com/office/powerpoint/2010/main" val="223265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BA8504-2919-45FC-94AA-B7195D2FF00A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45104F-9F1D-4DBB-B090-9A9961238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"/>
          <a:stretch/>
        </p:blipFill>
        <p:spPr>
          <a:xfrm>
            <a:off x="337736" y="456151"/>
            <a:ext cx="6212706" cy="59456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10A1D7-42A3-4859-9833-DC7AC593706A}"/>
              </a:ext>
            </a:extLst>
          </p:cNvPr>
          <p:cNvSpPr txBox="1"/>
          <p:nvPr/>
        </p:nvSpPr>
        <p:spPr>
          <a:xfrm>
            <a:off x="6652961" y="3934170"/>
            <a:ext cx="545609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fr-FR" sz="1400" dirty="0">
                <a:solidFill>
                  <a:srgbClr val="0D6D62"/>
                </a:solidFill>
                <a:latin typeface="+mj-lt"/>
                <a:cs typeface="Poppins Medium" panose="00000600000000000000" pitchFamily="2" charset="0"/>
              </a:rPr>
              <a:t>L’heure des randonnées, balades au soleil, pique-niques en pleine nature a sonné !</a:t>
            </a:r>
          </a:p>
          <a:p>
            <a:pPr algn="just"/>
            <a:r>
              <a:rPr lang="fr-FR" sz="1400" dirty="0">
                <a:latin typeface="Poppins Medium" panose="00000600000000000000" pitchFamily="2" charset="0"/>
                <a:cs typeface="Poppins Medium" panose="00000600000000000000" pitchFamily="2" charset="0"/>
              </a:rPr>
              <a:t>Partons à la découverte de cette collection de cadeaux nomades, tendances qui surprendront vos clients et leurs collaborateurs 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020199-4D93-4991-A147-3423BE4436AC}"/>
              </a:ext>
            </a:extLst>
          </p:cNvPr>
          <p:cNvSpPr txBox="1"/>
          <p:nvPr/>
        </p:nvSpPr>
        <p:spPr>
          <a:xfrm>
            <a:off x="6652961" y="1543819"/>
            <a:ext cx="5465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000" dirty="0">
                <a:solidFill>
                  <a:srgbClr val="0D6D6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Des cadeaux pour inspirer, apaiser et inviter au voyage….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E455BE-1513-4573-AF4F-BE09B4D6FFD8}"/>
              </a:ext>
            </a:extLst>
          </p:cNvPr>
          <p:cNvSpPr txBox="1"/>
          <p:nvPr/>
        </p:nvSpPr>
        <p:spPr>
          <a:xfrm>
            <a:off x="1686956" y="331343"/>
            <a:ext cx="378821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5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Du gift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F1F3530-965D-4509-B5A8-F1D4E64F9163}"/>
              </a:ext>
            </a:extLst>
          </p:cNvPr>
          <p:cNvSpPr txBox="1"/>
          <p:nvPr/>
        </p:nvSpPr>
        <p:spPr>
          <a:xfrm>
            <a:off x="1203635" y="5387884"/>
            <a:ext cx="518603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800" dirty="0">
                <a:solidFill>
                  <a:srgbClr val="0D6D6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fr-FR" sz="6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en évasion</a:t>
            </a:r>
          </a:p>
        </p:txBody>
      </p:sp>
    </p:spTree>
    <p:extLst>
      <p:ext uri="{BB962C8B-B14F-4D97-AF65-F5344CB8AC3E}">
        <p14:creationId xmlns:p14="http://schemas.microsoft.com/office/powerpoint/2010/main" val="360209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1766754-BA9C-3F97-2D70-C476812A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3" y="734036"/>
            <a:ext cx="5389927" cy="5389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216933"/>
            <a:ext cx="48740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43314"/>
            <a:ext cx="51515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Enceinte compatible Bluetooth ®  - TES225N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Puissance 2 x 8 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li-ion rechargeable 1500 mAh, autonomie 4h en écoute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Micro intégré pour répondre aux appels téléphoniques en mains libres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Port USB, entrée auxiliaire, emplacement carte RF et radio FM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Portée 10m</a:t>
            </a: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30,62 €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Passez un moment fantastique et profitez de votre musique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131283-85CA-27CC-C1F2-AFB36562C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10" cy="2046510"/>
          </a:xfrm>
          <a:prstGeom prst="rect">
            <a:avLst/>
          </a:prstGeom>
        </p:spPr>
      </p:pic>
      <p:sp>
        <p:nvSpPr>
          <p:cNvPr id="13" name="Cœur 12">
            <a:extLst>
              <a:ext uri="{FF2B5EF4-FFF2-40B4-BE49-F238E27FC236}">
                <a16:creationId xmlns:a16="http://schemas.microsoft.com/office/drawing/2014/main" id="{55724F7E-06C1-ED1F-36B1-32528AF0716B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705CA5-7773-C50E-4C78-AC2525216670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CE526E-C1B2-B9BF-F0F9-60691D041D3D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2089 pcs</a:t>
            </a:r>
          </a:p>
        </p:txBody>
      </p:sp>
    </p:spTree>
    <p:extLst>
      <p:ext uri="{BB962C8B-B14F-4D97-AF65-F5344CB8AC3E}">
        <p14:creationId xmlns:p14="http://schemas.microsoft.com/office/powerpoint/2010/main" val="2759976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191DC72-8A6F-91CA-D346-8F0DC02F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10" y="763984"/>
            <a:ext cx="5229786" cy="5229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216933"/>
            <a:ext cx="48740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43314"/>
            <a:ext cx="51515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Montre connectée – TEC615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Compatible Android et IOS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Ecran HD 1,7’’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Personnalisation du cadran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Etanche IP68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Fréquence cardiaque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Température corporelle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Pressions sanguine, oxygénation du sans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Suivi d’activité multisport, podomètre, distance parcourue, calories brûlée, durée d’activité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Synchronisation des appels entrants, notifications et messages reçus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Analyse de la qualité du sommeil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Informations météo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Contrôle du déclencheur photo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Alarme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Application </a:t>
            </a:r>
            <a:r>
              <a:rPr lang="fr-FR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GloryFit</a:t>
            </a:r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algn="just"/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57,06 €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Restez connecté pendant vos activités !</a:t>
            </a:r>
          </a:p>
        </p:txBody>
      </p:sp>
      <p:sp>
        <p:nvSpPr>
          <p:cNvPr id="13" name="Cœur 12">
            <a:extLst>
              <a:ext uri="{FF2B5EF4-FFF2-40B4-BE49-F238E27FC236}">
                <a16:creationId xmlns:a16="http://schemas.microsoft.com/office/drawing/2014/main" id="{55724F7E-06C1-ED1F-36B1-32528AF0716B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705CA5-7773-C50E-4C78-AC2525216670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BA728E-1296-86B9-613C-39F8AA6F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40"/>
            <a:ext cx="2046510" cy="204651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E3D72DA-6368-F050-FA90-7DC77A9B1356}"/>
              </a:ext>
            </a:extLst>
          </p:cNvPr>
          <p:cNvSpPr txBox="1"/>
          <p:nvPr/>
        </p:nvSpPr>
        <p:spPr>
          <a:xfrm>
            <a:off x="9634757" y="5883477"/>
            <a:ext cx="2337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247 pcs</a:t>
            </a:r>
          </a:p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+ Arrivage 04/06/22</a:t>
            </a:r>
          </a:p>
        </p:txBody>
      </p:sp>
    </p:spTree>
    <p:extLst>
      <p:ext uri="{BB962C8B-B14F-4D97-AF65-F5344CB8AC3E}">
        <p14:creationId xmlns:p14="http://schemas.microsoft.com/office/powerpoint/2010/main" val="1828456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meubles, fauteuil&#10;&#10;Description générée automatiquement">
            <a:extLst>
              <a:ext uri="{FF2B5EF4-FFF2-40B4-BE49-F238E27FC236}">
                <a16:creationId xmlns:a16="http://schemas.microsoft.com/office/drawing/2014/main" id="{675F54D1-FD7C-4A89-8AE4-7A38C2359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59" y="1008751"/>
            <a:ext cx="5291091" cy="5291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FDFB6-C9E2-4DB9-8FD9-D2C199AE5A45}"/>
              </a:ext>
            </a:extLst>
          </p:cNvPr>
          <p:cNvSpPr/>
          <p:nvPr/>
        </p:nvSpPr>
        <p:spPr>
          <a:xfrm>
            <a:off x="6937696" y="1164856"/>
            <a:ext cx="4035104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00952"/>
            <a:ext cx="40960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Perche à selfie stabilisateur– TEA260</a:t>
            </a: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Perche à selfie extensible jusqu’à 58 cm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Télécommande déclencheur compatible Bluetooth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Stabilisateur motorisé réglable à la vertical ou horizontal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Rotation à 90°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rechargeable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Autonomie jusqu’à 2-3 heures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44,40 €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432A83-BDB6-4D0C-BBBE-36D2FC52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6514" cy="204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92F50D-03F6-4A33-A7CD-1F66F513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5" r="39650"/>
          <a:stretch/>
        </p:blipFill>
        <p:spPr>
          <a:xfrm>
            <a:off x="2569030" y="898034"/>
            <a:ext cx="1175655" cy="54951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1F3A16-8AB5-4E1A-9EF3-14300B6C80F3}"/>
              </a:ext>
            </a:extLst>
          </p:cNvPr>
          <p:cNvSpPr txBox="1"/>
          <p:nvPr/>
        </p:nvSpPr>
        <p:spPr>
          <a:xfrm>
            <a:off x="1342239" y="6443425"/>
            <a:ext cx="7743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L’accessoire indispensable pour réaliser vos vidéos et photos incroyables 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08E5AF-6C67-CE6E-0809-DB5B862D9D77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2263 pcs</a:t>
            </a:r>
          </a:p>
        </p:txBody>
      </p:sp>
    </p:spTree>
    <p:extLst>
      <p:ext uri="{BB962C8B-B14F-4D97-AF65-F5344CB8AC3E}">
        <p14:creationId xmlns:p14="http://schemas.microsoft.com/office/powerpoint/2010/main" val="3310137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2D7569-28AD-46BA-815E-A7265C37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E8F6A2-47F1-4E20-8A2C-D3936B2C0DD7}"/>
              </a:ext>
            </a:extLst>
          </p:cNvPr>
          <p:cNvSpPr/>
          <p:nvPr/>
        </p:nvSpPr>
        <p:spPr>
          <a:xfrm>
            <a:off x="2394857" y="1306286"/>
            <a:ext cx="7213600" cy="3672114"/>
          </a:xfrm>
          <a:prstGeom prst="rect">
            <a:avLst/>
          </a:prstGeom>
          <a:solidFill>
            <a:srgbClr val="0E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543A0-1800-4477-9686-603F3CD3DAD9}"/>
              </a:ext>
            </a:extLst>
          </p:cNvPr>
          <p:cNvSpPr/>
          <p:nvPr/>
        </p:nvSpPr>
        <p:spPr>
          <a:xfrm>
            <a:off x="4588043" y="2918959"/>
            <a:ext cx="67797" cy="95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E62BFC-ABD4-4310-B758-621B64E72E97}"/>
              </a:ext>
            </a:extLst>
          </p:cNvPr>
          <p:cNvSpPr txBox="1"/>
          <p:nvPr/>
        </p:nvSpPr>
        <p:spPr>
          <a:xfrm>
            <a:off x="4727848" y="2954658"/>
            <a:ext cx="3357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93762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810A1D7-42A3-4859-9833-DC7AC593706A}"/>
              </a:ext>
            </a:extLst>
          </p:cNvPr>
          <p:cNvSpPr txBox="1"/>
          <p:nvPr/>
        </p:nvSpPr>
        <p:spPr>
          <a:xfrm>
            <a:off x="985771" y="549275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3340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De l’expérience au travers de nos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A8504-2919-45FC-94AA-B7195D2FF00A}"/>
              </a:ext>
            </a:extLst>
          </p:cNvPr>
          <p:cNvSpPr/>
          <p:nvPr/>
        </p:nvSpPr>
        <p:spPr>
          <a:xfrm>
            <a:off x="-1" y="1"/>
            <a:ext cx="767409" cy="6858000"/>
          </a:xfrm>
          <a:prstGeom prst="rect">
            <a:avLst/>
          </a:prstGeom>
          <a:solidFill>
            <a:srgbClr val="EF3340"/>
          </a:solidFill>
          <a:ln>
            <a:solidFill>
              <a:srgbClr val="EF3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D4F276-1B24-45FB-99FD-70FE91DB840E}"/>
              </a:ext>
            </a:extLst>
          </p:cNvPr>
          <p:cNvSpPr txBox="1"/>
          <p:nvPr/>
        </p:nvSpPr>
        <p:spPr>
          <a:xfrm>
            <a:off x="1509908" y="4248026"/>
            <a:ext cx="276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Un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service 100% personnalisé 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qui augmente la valeur perçue du produit en apposant le logo de vos clients. Nous vous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accompagnons du brief jusqu’à la réalisation finale du BAT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15065A-007E-4153-818D-603896B162BC}"/>
              </a:ext>
            </a:extLst>
          </p:cNvPr>
          <p:cNvSpPr txBox="1"/>
          <p:nvPr/>
        </p:nvSpPr>
        <p:spPr>
          <a:xfrm>
            <a:off x="5091640" y="4248026"/>
            <a:ext cx="27683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C’est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«la» solution de facilité 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pour vous et vos clients. Nous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gérons le stockage, la préparation des colis, la livraison et le SAV</a:t>
            </a: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de vos commandes. Un service clé en main possible grâce à notre logistique intégrée.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E337A47-1337-4E42-9371-ABB8BE8BB468}"/>
              </a:ext>
            </a:extLst>
          </p:cNvPr>
          <p:cNvSpPr txBox="1"/>
          <p:nvPr/>
        </p:nvSpPr>
        <p:spPr>
          <a:xfrm>
            <a:off x="8673372" y="4248026"/>
            <a:ext cx="2933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Située au cœur de notre siège social en Alsace, notre logistique est intégrée avec une capacité de</a:t>
            </a:r>
          </a:p>
          <a:p>
            <a:pPr algn="ctr"/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stockage de 17.000m².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Commande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sans marquage: 72h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Commande </a:t>
            </a:r>
            <a:r>
              <a:rPr lang="fr-FR" sz="1200" i="0" dirty="0">
                <a:solidFill>
                  <a:srgbClr val="45AC98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avec marquage: 8 à 10 jours ouvrés après validation du BAT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F11CE7-B3BB-431C-900B-75BC14921E6E}"/>
              </a:ext>
            </a:extLst>
          </p:cNvPr>
          <p:cNvSpPr txBox="1"/>
          <p:nvPr/>
        </p:nvSpPr>
        <p:spPr>
          <a:xfrm>
            <a:off x="1405820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Le marquage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D5E5C81-CB68-4355-A76D-92DE87FF344A}"/>
              </a:ext>
            </a:extLst>
          </p:cNvPr>
          <p:cNvSpPr txBox="1"/>
          <p:nvPr/>
        </p:nvSpPr>
        <p:spPr>
          <a:xfrm>
            <a:off x="4981897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dropshipping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E6F64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ABEA2BC-6639-4AAD-9D6D-6256857493D1}"/>
              </a:ext>
            </a:extLst>
          </p:cNvPr>
          <p:cNvSpPr txBox="1"/>
          <p:nvPr/>
        </p:nvSpPr>
        <p:spPr>
          <a:xfrm>
            <a:off x="8557974" y="3694028"/>
            <a:ext cx="29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E6F64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La livraison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02548D0-4198-4589-81C9-198AC2F07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84" y="1727870"/>
            <a:ext cx="1436102" cy="14361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9217B6-81E6-494F-AA2E-D86EB44B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105" y="1727870"/>
            <a:ext cx="1440000" cy="14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C6193F-10D8-4004-B18C-D11971AF6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14" y="1561639"/>
            <a:ext cx="1732962" cy="17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2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0B2A15-B724-48A1-955B-DFD7DE9C244E}"/>
              </a:ext>
            </a:extLst>
          </p:cNvPr>
          <p:cNvSpPr/>
          <p:nvPr/>
        </p:nvSpPr>
        <p:spPr>
          <a:xfrm>
            <a:off x="6937696" y="1164856"/>
            <a:ext cx="4383448" cy="411281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29306" y="1200952"/>
            <a:ext cx="4383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Blender portable – DOP221S</a:t>
            </a:r>
          </a:p>
          <a:p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Permet de mixer jus de fruits, smoothies, milkshakes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300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Couteau 4 lames en acier inoxydable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Batterie 1400 mAh rechargeable</a:t>
            </a:r>
          </a:p>
          <a:p>
            <a:pPr marL="171450" indent="-171450" algn="just">
              <a:buFontTx/>
              <a:buChar char="-"/>
            </a:pPr>
            <a:endParaRPr lang="fr-FR" sz="12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21,54 €</a:t>
            </a:r>
          </a:p>
        </p:txBody>
      </p:sp>
      <p:pic>
        <p:nvPicPr>
          <p:cNvPr id="9" name="Image 8" descr="Une image contenant bouteille, appareil de cuisine&#10;&#10;Description générée automatiquement">
            <a:extLst>
              <a:ext uri="{FF2B5EF4-FFF2-40B4-BE49-F238E27FC236}">
                <a16:creationId xmlns:a16="http://schemas.microsoft.com/office/drawing/2014/main" id="{38BFD91B-C832-4C75-859A-4AE3F8768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2"/>
          <a:stretch/>
        </p:blipFill>
        <p:spPr>
          <a:xfrm>
            <a:off x="1176934" y="549275"/>
            <a:ext cx="5162906" cy="59937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B56ECC-E635-4AF2-BD12-79830A7CF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" y="-1"/>
            <a:ext cx="1985555" cy="198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œur 9">
            <a:extLst>
              <a:ext uri="{FF2B5EF4-FFF2-40B4-BE49-F238E27FC236}">
                <a16:creationId xmlns:a16="http://schemas.microsoft.com/office/drawing/2014/main" id="{3C3441CB-F3A8-4472-BD58-E1A3584B3B52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1E48F1-277D-43CE-A8F9-3A51B0B0F5E1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5A00E4-3892-408E-95FF-6FDE9FB78E18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Emportez et mixez, un smoothie vitaminé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107DCF-CEFE-6731-03C3-0A8BF1E942C4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Vert : 4223 / Gris : 1707</a:t>
            </a:r>
          </a:p>
        </p:txBody>
      </p:sp>
    </p:spTree>
    <p:extLst>
      <p:ext uri="{BB962C8B-B14F-4D97-AF65-F5344CB8AC3E}">
        <p14:creationId xmlns:p14="http://schemas.microsoft.com/office/powerpoint/2010/main" val="64047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bouteille, arts de la table, moulin à poivre&#10;&#10;Description générée automatiquement">
            <a:extLst>
              <a:ext uri="{FF2B5EF4-FFF2-40B4-BE49-F238E27FC236}">
                <a16:creationId xmlns:a16="http://schemas.microsoft.com/office/drawing/2014/main" id="{BDD29765-69AE-4F3C-8DE9-8CBD5FED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20" y="635466"/>
            <a:ext cx="5587067" cy="55870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96418" y="1251286"/>
            <a:ext cx="4289204" cy="385009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96417" y="1275350"/>
            <a:ext cx="42892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Bouteille isotherme – MEN384L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Bouchon en inox et bambou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Capacité 750 ml (existe en 500 ml)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Double paroi, maintien les boissons chaudes jusqu’à 6 heures et fraîches jusqu’à 12 heures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Durable et écologique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Large goulot, facile à nettoyer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10,30 €</a:t>
            </a:r>
          </a:p>
        </p:txBody>
      </p:sp>
      <p:sp>
        <p:nvSpPr>
          <p:cNvPr id="11" name="Cœur 10">
            <a:extLst>
              <a:ext uri="{FF2B5EF4-FFF2-40B4-BE49-F238E27FC236}">
                <a16:creationId xmlns:a16="http://schemas.microsoft.com/office/drawing/2014/main" id="{BA297C2B-4C72-469C-9C2E-8D6C63372367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EBC857-52C9-4A01-84F3-3812BF176E7A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032457-5593-4B7B-B553-661BF8D64471}"/>
              </a:ext>
            </a:extLst>
          </p:cNvPr>
          <p:cNvSpPr txBox="1"/>
          <p:nvPr/>
        </p:nvSpPr>
        <p:spPr>
          <a:xfrm>
            <a:off x="2150282" y="6443425"/>
            <a:ext cx="53662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Une bouteille stylée pour emporter vos boissons !</a:t>
            </a:r>
          </a:p>
        </p:txBody>
      </p:sp>
      <p:pic>
        <p:nvPicPr>
          <p:cNvPr id="18" name="Image 1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AA503AF-05DA-4C66-8AC1-7314DE6B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5"/>
            <a:ext cx="2011679" cy="20116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139AA8-CB28-E2C2-5CD9-F193194B3683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11 363 pcs</a:t>
            </a:r>
          </a:p>
        </p:txBody>
      </p:sp>
    </p:spTree>
    <p:extLst>
      <p:ext uri="{BB962C8B-B14F-4D97-AF65-F5344CB8AC3E}">
        <p14:creationId xmlns:p14="http://schemas.microsoft.com/office/powerpoint/2010/main" val="320810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articles de toilette&#10;&#10;Description générée automatiquement">
            <a:extLst>
              <a:ext uri="{FF2B5EF4-FFF2-40B4-BE49-F238E27FC236}">
                <a16:creationId xmlns:a16="http://schemas.microsoft.com/office/drawing/2014/main" id="{1505BED4-D566-4493-BBD7-BC1C913B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62" y="369117"/>
            <a:ext cx="6243586" cy="62435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7131746" y="1279433"/>
            <a:ext cx="4898067" cy="437110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7131746" y="1331533"/>
            <a:ext cx="48980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Gourde en verre – MEN389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Capacité 550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Verre en borosilicate simple paroi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Bouchon bambou intérieur inox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Bouchon hermétique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Compatible au lave-vaisselle sans le bouchon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Durable et écologique</a:t>
            </a:r>
          </a:p>
          <a:p>
            <a:pPr marL="171450" indent="-171450" algn="just">
              <a:buFontTx/>
              <a:buChar char="-"/>
            </a:pPr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6,68 €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CCC7E1-52F2-40D7-BA41-ADC384C20013}"/>
              </a:ext>
            </a:extLst>
          </p:cNvPr>
          <p:cNvSpPr txBox="1"/>
          <p:nvPr/>
        </p:nvSpPr>
        <p:spPr>
          <a:xfrm>
            <a:off x="1809383" y="6443425"/>
            <a:ext cx="7519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Une gourde en verre pratique pour emporter vos boissons fantastiques !</a:t>
            </a:r>
          </a:p>
        </p:txBody>
      </p:sp>
      <p:pic>
        <p:nvPicPr>
          <p:cNvPr id="19" name="Image 18" descr="Une image contenant herbe, verre, extérieur, vin&#10;&#10;Description générée automatiquement">
            <a:extLst>
              <a:ext uri="{FF2B5EF4-FFF2-40B4-BE49-F238E27FC236}">
                <a16:creationId xmlns:a16="http://schemas.microsoft.com/office/drawing/2014/main" id="{A0D2971C-01BF-4191-9C94-BE0649DA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5552" cy="19855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65C9EB8-55F8-5771-86DD-6E71D1C139EB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2775 pcs</a:t>
            </a:r>
          </a:p>
        </p:txBody>
      </p:sp>
    </p:spTree>
    <p:extLst>
      <p:ext uri="{BB962C8B-B14F-4D97-AF65-F5344CB8AC3E}">
        <p14:creationId xmlns:p14="http://schemas.microsoft.com/office/powerpoint/2010/main" val="260861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A0B16FA-5AEE-C1EC-02EB-A01E08CE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83" y="802726"/>
            <a:ext cx="5842932" cy="5842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7151320" y="1397045"/>
            <a:ext cx="4990346" cy="437110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7126154" y="1441997"/>
            <a:ext cx="50658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Bouteille isotherme affichage digital – MEN393</a:t>
            </a:r>
          </a:p>
          <a:p>
            <a:endParaRPr lang="fr-FR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Capacité 500 ml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Maintient des boissons chaudes jusqu’à 6 heures et fraîches jusqu’à 12 heures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Bouteille inox isotherme affichage digital, bouchon inox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Double paroi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Symbole indicateur température vert/jaune/rouge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Tactile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Filtre infuseur amovible en acier inoxydable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Durable et écologique</a:t>
            </a:r>
          </a:p>
          <a:p>
            <a:pPr marL="171450" indent="-171450" algn="just">
              <a:buFontTx/>
              <a:buChar char="-"/>
            </a:pPr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12,16 €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CCC7E1-52F2-40D7-BA41-ADC384C20013}"/>
              </a:ext>
            </a:extLst>
          </p:cNvPr>
          <p:cNvSpPr txBox="1"/>
          <p:nvPr/>
        </p:nvSpPr>
        <p:spPr>
          <a:xfrm>
            <a:off x="1809383" y="6443425"/>
            <a:ext cx="7519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Maintient au chaud longtemps et parfaitement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26E319-64F9-3528-89A4-8806FFA6B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5551" cy="19855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774C8A-12AE-E175-99EE-6BD87D1D248D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830 pcs</a:t>
            </a:r>
          </a:p>
        </p:txBody>
      </p:sp>
    </p:spTree>
    <p:extLst>
      <p:ext uri="{BB962C8B-B14F-4D97-AF65-F5344CB8AC3E}">
        <p14:creationId xmlns:p14="http://schemas.microsoft.com/office/powerpoint/2010/main" val="4261887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F8F1075-61B4-425A-856D-94A9E6F69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02" y="780895"/>
            <a:ext cx="5554808" cy="5554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96418" y="1238980"/>
            <a:ext cx="4185388" cy="373252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96418" y="1238980"/>
            <a:ext cx="41853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 box – MEN385L</a:t>
            </a:r>
          </a:p>
          <a:p>
            <a:endParaRPr lang="fr-FR" sz="1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Capacité 1040 ml (existe en 630 ml)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Récipient en verre borosilicate, couvercle en bambou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Couvercle hermétique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Compatible lave-vaisselle sans couvercle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Adapté à une cuisson au four et micro-ondes sans couvercle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Elastique intégré</a:t>
            </a:r>
          </a:p>
          <a:p>
            <a:pPr marL="171450" indent="-171450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Durable et écologique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11,30 €</a:t>
            </a:r>
          </a:p>
        </p:txBody>
      </p:sp>
      <p:sp>
        <p:nvSpPr>
          <p:cNvPr id="9" name="Cœur 8">
            <a:extLst>
              <a:ext uri="{FF2B5EF4-FFF2-40B4-BE49-F238E27FC236}">
                <a16:creationId xmlns:a16="http://schemas.microsoft.com/office/drawing/2014/main" id="{6CB8428F-D906-45B7-B5F8-779173D30F28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E8771B-A766-4D23-9F6A-429BCD2CF9D9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CBF2DF-630F-4390-87CF-159808B1AA46}"/>
              </a:ext>
            </a:extLst>
          </p:cNvPr>
          <p:cNvSpPr txBox="1"/>
          <p:nvPr/>
        </p:nvSpPr>
        <p:spPr>
          <a:xfrm>
            <a:off x="2150282" y="6443425"/>
            <a:ext cx="478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Pour emporter vos repas fait-maison !</a:t>
            </a:r>
          </a:p>
        </p:txBody>
      </p:sp>
      <p:pic>
        <p:nvPicPr>
          <p:cNvPr id="14" name="Image 13" descr="Une image contenant intérieur, meubles, table de salle à manger&#10;&#10;Description générée automatiquement">
            <a:extLst>
              <a:ext uri="{FF2B5EF4-FFF2-40B4-BE49-F238E27FC236}">
                <a16:creationId xmlns:a16="http://schemas.microsoft.com/office/drawing/2014/main" id="{53A0C2FE-FDEF-4142-83A5-877690DB6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4260" cy="19942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5F344F-D9A2-94C5-8271-9AB1B51DE416}"/>
              </a:ext>
            </a:extLst>
          </p:cNvPr>
          <p:cNvSpPr txBox="1"/>
          <p:nvPr/>
        </p:nvSpPr>
        <p:spPr>
          <a:xfrm>
            <a:off x="9634757" y="5883477"/>
            <a:ext cx="23373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4795 pcs</a:t>
            </a:r>
          </a:p>
        </p:txBody>
      </p:sp>
    </p:spTree>
    <p:extLst>
      <p:ext uri="{BB962C8B-B14F-4D97-AF65-F5344CB8AC3E}">
        <p14:creationId xmlns:p14="http://schemas.microsoft.com/office/powerpoint/2010/main" val="418972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agage, valise&#10;&#10;Description générée automatiquement">
            <a:extLst>
              <a:ext uri="{FF2B5EF4-FFF2-40B4-BE49-F238E27FC236}">
                <a16:creationId xmlns:a16="http://schemas.microsoft.com/office/drawing/2014/main" id="{EDF5CC17-513C-4B05-8E06-3AAC4937A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73" y="613539"/>
            <a:ext cx="5630921" cy="56309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90307-4DCB-4E2A-A2BF-B3BA3D094CD7}"/>
              </a:ext>
            </a:extLst>
          </p:cNvPr>
          <p:cNvSpPr/>
          <p:nvPr/>
        </p:nvSpPr>
        <p:spPr>
          <a:xfrm>
            <a:off x="6937695" y="1200952"/>
            <a:ext cx="4805126" cy="387216"/>
          </a:xfrm>
          <a:prstGeom prst="rect">
            <a:avLst/>
          </a:prstGeom>
          <a:solidFill>
            <a:srgbClr val="0D6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C80F28-6F84-41DA-8FCC-531E1BA64BB7}"/>
              </a:ext>
            </a:extLst>
          </p:cNvPr>
          <p:cNvSpPr txBox="1"/>
          <p:nvPr/>
        </p:nvSpPr>
        <p:spPr>
          <a:xfrm>
            <a:off x="6937696" y="1227079"/>
            <a:ext cx="480512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 box électrique – MEN396G</a:t>
            </a: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endParaRPr lang="fr-FR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Maintient au chaud et réchauffe les repas en 45 minutes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45 W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 compartiments plastique et acier inoxydable (410 ml+1800ml)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2 cordons d’alimentation prise secteur et adaptateur allume cigare détachables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1 cuillère et 1 fourchette incluses</a:t>
            </a:r>
          </a:p>
          <a:p>
            <a:pPr marL="171450" indent="-171450" algn="just">
              <a:buFontTx/>
              <a:buChar char="-"/>
            </a:pPr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Récipients et couverts compatibles lave-vaisselle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F467AF8-1808-4888-9D48-CAE1FFE49A2C}"/>
              </a:ext>
            </a:extLst>
          </p:cNvPr>
          <p:cNvCxnSpPr/>
          <p:nvPr/>
        </p:nvCxnSpPr>
        <p:spPr>
          <a:xfrm>
            <a:off x="4454554" y="5993770"/>
            <a:ext cx="0" cy="683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21F54C5-4F14-421F-84E5-AED196F2DA2C}"/>
              </a:ext>
            </a:extLst>
          </p:cNvPr>
          <p:cNvSpPr txBox="1"/>
          <p:nvPr/>
        </p:nvSpPr>
        <p:spPr>
          <a:xfrm>
            <a:off x="9634757" y="6335703"/>
            <a:ext cx="2702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Poppins Light" panose="00000400000000000000" pitchFamily="2" charset="0"/>
                <a:cs typeface="Poppins Light" panose="00000400000000000000" pitchFamily="2" charset="0"/>
              </a:rPr>
              <a:t>Prix de vente conseillé : 42,34 €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600670-B6CE-4555-9CBA-43E566FA2DB8}"/>
              </a:ext>
            </a:extLst>
          </p:cNvPr>
          <p:cNvSpPr txBox="1"/>
          <p:nvPr/>
        </p:nvSpPr>
        <p:spPr>
          <a:xfrm>
            <a:off x="2150281" y="6443425"/>
            <a:ext cx="5391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EF334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Mangez chaud dans votre auto ou au bureau !</a:t>
            </a:r>
          </a:p>
        </p:txBody>
      </p:sp>
      <p:pic>
        <p:nvPicPr>
          <p:cNvPr id="12" name="Image 11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C2103424-69FC-4F5B-8E18-1EDD7F9A4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6844" cy="1976844"/>
          </a:xfrm>
          <a:prstGeom prst="rect">
            <a:avLst/>
          </a:prstGeom>
        </p:spPr>
      </p:pic>
      <p:sp>
        <p:nvSpPr>
          <p:cNvPr id="11" name="Cœur 10">
            <a:extLst>
              <a:ext uri="{FF2B5EF4-FFF2-40B4-BE49-F238E27FC236}">
                <a16:creationId xmlns:a16="http://schemas.microsoft.com/office/drawing/2014/main" id="{BFADF111-DFC3-B4D0-0FE5-6C789A7DDEEF}"/>
              </a:ext>
            </a:extLst>
          </p:cNvPr>
          <p:cNvSpPr/>
          <p:nvPr/>
        </p:nvSpPr>
        <p:spPr>
          <a:xfrm>
            <a:off x="6137942" y="995415"/>
            <a:ext cx="455803" cy="3732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D18C5E-C66E-349D-F03B-B40E10B23A2C}"/>
              </a:ext>
            </a:extLst>
          </p:cNvPr>
          <p:cNvSpPr txBox="1"/>
          <p:nvPr/>
        </p:nvSpPr>
        <p:spPr>
          <a:xfrm>
            <a:off x="6062006" y="995415"/>
            <a:ext cx="607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100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2022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9EA246-E449-B9A8-C7C5-1D1CC77D0B0C}"/>
              </a:ext>
            </a:extLst>
          </p:cNvPr>
          <p:cNvSpPr txBox="1"/>
          <p:nvPr/>
        </p:nvSpPr>
        <p:spPr>
          <a:xfrm>
            <a:off x="9634756" y="5883477"/>
            <a:ext cx="24831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Poppins Light" panose="00000400000000000000" pitchFamily="2" charset="0"/>
                <a:cs typeface="Poppins Light" panose="00000400000000000000" pitchFamily="2" charset="0"/>
              </a:rPr>
              <a:t>Stock : Gris : 3433 / Kaki : 1305</a:t>
            </a:r>
          </a:p>
        </p:txBody>
      </p:sp>
    </p:spTree>
    <p:extLst>
      <p:ext uri="{BB962C8B-B14F-4D97-AF65-F5344CB8AC3E}">
        <p14:creationId xmlns:p14="http://schemas.microsoft.com/office/powerpoint/2010/main" val="14624772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4329</TotalTime>
  <Words>1459</Words>
  <Application>Microsoft Office PowerPoint</Application>
  <PresentationFormat>Grand écran</PresentationFormat>
  <Paragraphs>270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Poppins</vt:lpstr>
      <vt:lpstr>Poppins Bold</vt:lpstr>
      <vt:lpstr>Poppins ExtraBold</vt:lpstr>
      <vt:lpstr>Poppins Light</vt:lpstr>
      <vt:lpstr>Poppins Medium</vt:lpstr>
      <vt:lpstr>Poppins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Lerché</dc:creator>
  <cp:lastModifiedBy>Hélène Lerché</cp:lastModifiedBy>
  <cp:revision>41</cp:revision>
  <dcterms:created xsi:type="dcterms:W3CDTF">2022-04-26T07:24:59Z</dcterms:created>
  <dcterms:modified xsi:type="dcterms:W3CDTF">2022-05-10T08:07:52Z</dcterms:modified>
</cp:coreProperties>
</file>