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41" r:id="rId3"/>
    <p:sldId id="327" r:id="rId4"/>
    <p:sldId id="342" r:id="rId5"/>
    <p:sldId id="343" r:id="rId6"/>
    <p:sldId id="345" r:id="rId7"/>
    <p:sldId id="351" r:id="rId8"/>
    <p:sldId id="347" r:id="rId9"/>
    <p:sldId id="356" r:id="rId10"/>
    <p:sldId id="346" r:id="rId11"/>
    <p:sldId id="348" r:id="rId12"/>
    <p:sldId id="350" r:id="rId13"/>
    <p:sldId id="353" r:id="rId14"/>
    <p:sldId id="349" r:id="rId15"/>
    <p:sldId id="352" r:id="rId16"/>
    <p:sldId id="354" r:id="rId17"/>
    <p:sldId id="355" r:id="rId18"/>
    <p:sldId id="357" r:id="rId19"/>
    <p:sldId id="344" r:id="rId20"/>
    <p:sldId id="359" r:id="rId21"/>
    <p:sldId id="358" r:id="rId22"/>
    <p:sldId id="360" r:id="rId23"/>
    <p:sldId id="33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6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D6D62"/>
    <a:srgbClr val="FFFFFF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8" y="150"/>
      </p:cViewPr>
      <p:guideLst>
        <p:guide orient="horz" pos="346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4F4EB6-7A1A-4CB7-973D-F7E349516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C997F9-E3F8-4F89-BA85-F5C3FB590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9741FA-5D06-4E86-87A0-3975B86E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02/05/2022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A4DED8-D8DD-4833-91D6-C9FD7502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CCE07B-F1CF-4595-A632-46055039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36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2C23B-7BD8-4CC6-9C7B-0E6AF6D2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EBD3C5-FD2C-4666-89BC-CACC73CEF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BB04CC-D7E9-49EB-9C59-E067C69D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02/05/2022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BD5D74-1304-4294-8DA0-342443F78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1A2303-A249-41FC-801C-70DC97BC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70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03B0ED-2493-4B85-A58E-004E3863CE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BD2988-D220-4E47-BD97-4BE48DFEA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DE976E-EF26-4BBF-A0A6-67BA4A5F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02/05/2022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4F8A87-4A3F-4519-8ACC-D9FAC0AC5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BC989B-F670-4640-9F1F-379055AE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96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B4B4A-4B3A-4E11-B982-8313FEC6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FE6202-5815-41FE-8C67-4E74F5AEA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449229-6438-4523-8576-5AD3EB4D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02/05/2022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43E0E7-CE1D-460E-A668-876988C82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181772-EC6A-4C01-9BFA-231A8074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57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497E50-20CD-4030-A164-7A869E34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5D2282-1523-4EC1-BB56-93DFD9E62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882C6D-B151-4BA3-8EB0-315B685E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02/05/2022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A60FFF-7051-47E5-A554-CA8D43652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07720-C67B-4D4B-965D-B8931A77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5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9EE33-6F42-4990-86B2-B11CBA423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7F44A3-1BAD-40AC-81FA-1CA8946BF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AC230B-4E10-4638-B6E0-526922B47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54E959-513D-45B8-9530-5220A2430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02/05/2022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4ABE17-E99E-40E0-A3F9-CEE73C3F8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26C217-8448-411D-BF9A-78E5E8EC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29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B1E16-40C7-49B6-8C9E-2FBA4EA7A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10293F-636E-4D2F-9350-33697C967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158BBE-D99C-4CA3-BCF7-785C9A17D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D13CDD-B011-45DB-8710-1CE9350F29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D0F26A-896B-4EDD-A11C-E1EB14F074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19E1C34-AD44-4A19-AE1E-56ABEBD4D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02/05/2022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99BB159-1F79-4522-8B5E-133B9E2A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EA556C-4BC5-4F47-BC59-BC3027FA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53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A623F4-0863-44C8-BADD-ABE42271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666D61A-37F8-4DD4-A214-84EA4CED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02/05/2022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CA3646-9574-4437-BF6E-C5E09F0A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B71401-D1CF-4F76-B073-4E6BD4FA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75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D065254-C7AB-4706-B081-AB304D1EE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02/05/2022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2AE6739-ADD7-4084-AFC6-630D7ABA8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D6CC85-254F-491E-BE8E-A7022B50C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77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C2F081-B57A-4D10-AC0E-A223E761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6070DF-09ED-4EBB-BCB6-8F04449D3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55340F-698F-4F13-AC4C-6ADA1FFA5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602FD8-9B3B-407D-8E50-34D3AE50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02/05/2022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6CA61D-3EBC-44F3-B3C0-2C3836B6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429853-E2BE-4304-BF1B-2599FEDC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563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23E796-1CD5-4DBE-848D-BF6D3F09D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6BE6F52-505B-4808-ADDE-64D389995B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F58733-E185-425B-8F63-469D1DC43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CB88C8-4F22-48DB-A839-107BAB4DF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02/05/2022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34941B-D1FA-4B72-A91A-7293D5A6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B0E4D4-05AE-4DC0-AC2F-A5700C08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25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BD96C04-ED22-40F2-A084-0E571B61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7397B5-F8D0-4EED-946B-BA1449E25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FA14A5-8590-48C9-95B2-5ED90014D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16D00-45B7-4AF7-8786-06EDBF9589FC}" type="datetimeFigureOut">
              <a:rPr lang="fr-FR" smtClean="0"/>
              <a:t>02/05/2022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44C411-6567-4995-9573-E4C4510F3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A998A-D218-4386-9AA7-5E4452A33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03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2D7569-28AD-46BA-815E-A7265C37E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17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arts de la table, tasse&#10;&#10;Description générée automatiquement">
            <a:extLst>
              <a:ext uri="{FF2B5EF4-FFF2-40B4-BE49-F238E27FC236}">
                <a16:creationId xmlns:a16="http://schemas.microsoft.com/office/drawing/2014/main" id="{BB92689F-CF7A-4CA6-90D9-DF94696488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9"/>
          <a:stretch/>
        </p:blipFill>
        <p:spPr>
          <a:xfrm>
            <a:off x="613376" y="67151"/>
            <a:ext cx="6858000" cy="66104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6937695" y="1200952"/>
            <a:ext cx="4331196" cy="539933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200952"/>
            <a:ext cx="433119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Ecouteurs compatible Bluetooth® ANC– TES243N</a:t>
            </a:r>
          </a:p>
          <a:p>
            <a:endParaRPr lang="fr-FR" sz="16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2296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Fonction ANC réduction de bruit ambiant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Microphone intégré pour répondre aux appels téléphoniques en mains libres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Boitier rechargeable magnétique 500 mAh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Autonomie jusqu'à 5 heures en écoute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Portée jusqu’à 10 m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53,62 €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70A1D1-8561-4E30-941B-AEE114DB3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5554" cy="1985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673DF14-8011-48BB-BF6C-25531C4F52F9}"/>
              </a:ext>
            </a:extLst>
          </p:cNvPr>
          <p:cNvSpPr txBox="1"/>
          <p:nvPr/>
        </p:nvSpPr>
        <p:spPr>
          <a:xfrm>
            <a:off x="2150281" y="6443425"/>
            <a:ext cx="5517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Pour les amoureux de la musique en déplacement !</a:t>
            </a:r>
          </a:p>
        </p:txBody>
      </p:sp>
    </p:spTree>
    <p:extLst>
      <p:ext uri="{BB962C8B-B14F-4D97-AF65-F5344CB8AC3E}">
        <p14:creationId xmlns:p14="http://schemas.microsoft.com/office/powerpoint/2010/main" val="3078354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en bois, bois&#10;&#10;Description générée automatiquement">
            <a:extLst>
              <a:ext uri="{FF2B5EF4-FFF2-40B4-BE49-F238E27FC236}">
                <a16:creationId xmlns:a16="http://schemas.microsoft.com/office/drawing/2014/main" id="{32013414-62F0-4DE7-905D-0244439F4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43" y="896983"/>
            <a:ext cx="5316582" cy="53165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432618-04EF-4E6F-8852-C6501F70C0E7}"/>
              </a:ext>
            </a:extLst>
          </p:cNvPr>
          <p:cNvSpPr/>
          <p:nvPr/>
        </p:nvSpPr>
        <p:spPr>
          <a:xfrm>
            <a:off x="6937696" y="1164856"/>
            <a:ext cx="4383448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5" y="1200952"/>
            <a:ext cx="51843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Batterie de secours en bambou– TEA236</a:t>
            </a:r>
          </a:p>
          <a:p>
            <a:endParaRPr lang="fr-FR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1046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6000 mAh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Sortie 2A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Entrée 2A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Indicateur de capacité restante par LED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19,18 €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7868FB-123D-4F10-9B5E-3B3F943BC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002971" cy="200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A8FF46D-B0E2-49E3-AB48-AE455EAFCBF7}"/>
              </a:ext>
            </a:extLst>
          </p:cNvPr>
          <p:cNvSpPr txBox="1"/>
          <p:nvPr/>
        </p:nvSpPr>
        <p:spPr>
          <a:xfrm>
            <a:off x="2150281" y="6443425"/>
            <a:ext cx="59702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La batterie en bambou naturel, l’accessoire essentiel !</a:t>
            </a:r>
          </a:p>
        </p:txBody>
      </p:sp>
    </p:spTree>
    <p:extLst>
      <p:ext uri="{BB962C8B-B14F-4D97-AF65-F5344CB8AC3E}">
        <p14:creationId xmlns:p14="http://schemas.microsoft.com/office/powerpoint/2010/main" val="1402050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5DEFE65-D9C1-4462-A48A-1CDEAD85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92" y="446004"/>
            <a:ext cx="5974505" cy="59659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3AB5C0-F9DB-4F72-9ADA-80D2916304F4}"/>
              </a:ext>
            </a:extLst>
          </p:cNvPr>
          <p:cNvSpPr/>
          <p:nvPr/>
        </p:nvSpPr>
        <p:spPr>
          <a:xfrm>
            <a:off x="6937696" y="1164855"/>
            <a:ext cx="4435698" cy="594275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5" y="1200952"/>
            <a:ext cx="51843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Chargeur sans fil induction fast charge – TEA268</a:t>
            </a:r>
          </a:p>
          <a:p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3752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Charge rapide jusqu’à 15W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Puissance sortie 9V/1,67A (15W) max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Câble USB-Type C inclus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13,10 €</a:t>
            </a:r>
          </a:p>
        </p:txBody>
      </p:sp>
      <p:pic>
        <p:nvPicPr>
          <p:cNvPr id="9" name="Image 8" descr="Une image contenant texte, table, intérieur, en bois&#10;&#10;Description générée automatiquement">
            <a:extLst>
              <a:ext uri="{FF2B5EF4-FFF2-40B4-BE49-F238E27FC236}">
                <a16:creationId xmlns:a16="http://schemas.microsoft.com/office/drawing/2014/main" id="{6EE6A074-5BA4-41F7-829F-C5E12448F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4263" cy="199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65DDB25-5E1A-4466-9E79-49735028B7BF}"/>
              </a:ext>
            </a:extLst>
          </p:cNvPr>
          <p:cNvSpPr txBox="1"/>
          <p:nvPr/>
        </p:nvSpPr>
        <p:spPr>
          <a:xfrm>
            <a:off x="2150282" y="6443425"/>
            <a:ext cx="478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Chargement facile avec le chargeur sans fil !</a:t>
            </a:r>
          </a:p>
        </p:txBody>
      </p:sp>
    </p:spTree>
    <p:extLst>
      <p:ext uri="{BB962C8B-B14F-4D97-AF65-F5344CB8AC3E}">
        <p14:creationId xmlns:p14="http://schemas.microsoft.com/office/powerpoint/2010/main" val="2001055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BC6444-EBEA-4511-B773-0AE42877C045}"/>
              </a:ext>
            </a:extLst>
          </p:cNvPr>
          <p:cNvSpPr/>
          <p:nvPr/>
        </p:nvSpPr>
        <p:spPr>
          <a:xfrm>
            <a:off x="6937696" y="1164856"/>
            <a:ext cx="4383448" cy="576858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5" y="1200952"/>
            <a:ext cx="525430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Batterie de secours support téléphone– TEA288G</a:t>
            </a:r>
          </a:p>
          <a:p>
            <a:endParaRPr lang="fr-FR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Gris : 1865 pcs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Kaki : 1988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4000 mAh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Entrée Type C 5V 2A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Sorties USB 5V 2A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Câble Type C intégré</a:t>
            </a:r>
          </a:p>
          <a:p>
            <a:pPr marL="171450" indent="-171450" algn="just">
              <a:buFontTx/>
              <a:buChar char="-"/>
            </a:pPr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18,30 €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0D86C66-03FE-4F18-A2BF-940B57660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10647" r="18287" b="13822"/>
          <a:stretch/>
        </p:blipFill>
        <p:spPr>
          <a:xfrm>
            <a:off x="306748" y="219377"/>
            <a:ext cx="2849287" cy="29821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DD1C25-F01B-4223-A984-AFAB529AC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7" b="27486"/>
          <a:stretch/>
        </p:blipFill>
        <p:spPr>
          <a:xfrm>
            <a:off x="811691" y="4681139"/>
            <a:ext cx="4341945" cy="16545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537113-2CE6-4B75-9DA3-0ED7F4E9C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9" r="12044" b="28930"/>
          <a:stretch/>
        </p:blipFill>
        <p:spPr>
          <a:xfrm>
            <a:off x="3156035" y="2818699"/>
            <a:ext cx="3267341" cy="1526798"/>
          </a:xfrm>
          <a:prstGeom prst="rect">
            <a:avLst/>
          </a:prstGeom>
        </p:spPr>
      </p:pic>
      <p:sp>
        <p:nvSpPr>
          <p:cNvPr id="14" name="Cœur 13">
            <a:extLst>
              <a:ext uri="{FF2B5EF4-FFF2-40B4-BE49-F238E27FC236}">
                <a16:creationId xmlns:a16="http://schemas.microsoft.com/office/drawing/2014/main" id="{FCF1096B-AEDF-4EAD-97E0-0CD6085044C2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507E965-B4BC-476F-A7E7-801AEB13067D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80B4F9C-8804-449F-8439-9B71A58017FD}"/>
              </a:ext>
            </a:extLst>
          </p:cNvPr>
          <p:cNvSpPr txBox="1"/>
          <p:nvPr/>
        </p:nvSpPr>
        <p:spPr>
          <a:xfrm>
            <a:off x="2150282" y="6443425"/>
            <a:ext cx="478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Rechargez et continuez vos activités !</a:t>
            </a:r>
          </a:p>
        </p:txBody>
      </p:sp>
    </p:spTree>
    <p:extLst>
      <p:ext uri="{BB962C8B-B14F-4D97-AF65-F5344CB8AC3E}">
        <p14:creationId xmlns:p14="http://schemas.microsoft.com/office/powerpoint/2010/main" val="2038720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meubles, fauteuil&#10;&#10;Description générée automatiquement">
            <a:extLst>
              <a:ext uri="{FF2B5EF4-FFF2-40B4-BE49-F238E27FC236}">
                <a16:creationId xmlns:a16="http://schemas.microsoft.com/office/drawing/2014/main" id="{675F54D1-FD7C-4A89-8AE4-7A38C2359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59" y="1008751"/>
            <a:ext cx="5291091" cy="5291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FDFB6-C9E2-4DB9-8FD9-D2C199AE5A45}"/>
              </a:ext>
            </a:extLst>
          </p:cNvPr>
          <p:cNvSpPr/>
          <p:nvPr/>
        </p:nvSpPr>
        <p:spPr>
          <a:xfrm>
            <a:off x="6937696" y="1164856"/>
            <a:ext cx="4035104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200952"/>
            <a:ext cx="40960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Perche à selfie stabilisateur– TEA260</a:t>
            </a:r>
          </a:p>
          <a:p>
            <a:endParaRPr lang="fr-FR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2268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Perche à selfie extensible jusqu’à 58 cm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Télécommande déclencheur compatible Bluetooth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Stabilisateur motorisé réglable à la vertical ou horizontal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Rotation à 90°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Batterie rechargeable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Autonomie jusqu’à 2-3 heures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44,40 €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432A83-BDB6-4D0C-BBBE-36D2FC52E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6514" cy="2046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92F50D-03F6-4A33-A7CD-1F66F5134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5" r="39650"/>
          <a:stretch/>
        </p:blipFill>
        <p:spPr>
          <a:xfrm>
            <a:off x="2569030" y="898034"/>
            <a:ext cx="1175655" cy="549510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D1F3A16-8AB5-4E1A-9EF3-14300B6C80F3}"/>
              </a:ext>
            </a:extLst>
          </p:cNvPr>
          <p:cNvSpPr txBox="1"/>
          <p:nvPr/>
        </p:nvSpPr>
        <p:spPr>
          <a:xfrm>
            <a:off x="1342239" y="6443425"/>
            <a:ext cx="774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L’accessoire indispensable pour réaliser vos vidéos et photos incroyables !</a:t>
            </a:r>
          </a:p>
        </p:txBody>
      </p:sp>
    </p:spTree>
    <p:extLst>
      <p:ext uri="{BB962C8B-B14F-4D97-AF65-F5344CB8AC3E}">
        <p14:creationId xmlns:p14="http://schemas.microsoft.com/office/powerpoint/2010/main" val="3310137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4E3FB92-9FB4-4521-95EA-F6F68D7DB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5" y="1733006"/>
            <a:ext cx="4524610" cy="4524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15EBA6-8D3E-48AC-B84D-D986C7395E2A}"/>
              </a:ext>
            </a:extLst>
          </p:cNvPr>
          <p:cNvSpPr/>
          <p:nvPr/>
        </p:nvSpPr>
        <p:spPr>
          <a:xfrm>
            <a:off x="6937696" y="1164856"/>
            <a:ext cx="4383448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200952"/>
            <a:ext cx="43834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Ring light avec trépied – TEA261</a:t>
            </a:r>
          </a:p>
          <a:p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5860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Anneau lumineux de 25,5 cm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Télécommande USB de contrôle de 2 mètres de long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Lumière annulaire de 120 LED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3 modes d’éclairage, chaud, doux et blanc (2800-7200k)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10 intensités lumineuses réglables (1800 LM max)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17,80 €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E43FDD3-5744-47C0-86AE-94F6DDFF0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20389" cy="202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5F3C3F-0FAC-4CD7-AE41-000A7E235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2" t="10162" r="17594" b="2629"/>
          <a:stretch/>
        </p:blipFill>
        <p:spPr>
          <a:xfrm>
            <a:off x="4345976" y="1977870"/>
            <a:ext cx="2082810" cy="289310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E1B35FE-B69E-4762-B55D-CC5DD999F403}"/>
              </a:ext>
            </a:extLst>
          </p:cNvPr>
          <p:cNvSpPr txBox="1"/>
          <p:nvPr/>
        </p:nvSpPr>
        <p:spPr>
          <a:xfrm>
            <a:off x="2150281" y="6443425"/>
            <a:ext cx="66665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Une luminosité incroyable pour faire des vidéos remarquables!</a:t>
            </a:r>
          </a:p>
        </p:txBody>
      </p:sp>
    </p:spTree>
    <p:extLst>
      <p:ext uri="{BB962C8B-B14F-4D97-AF65-F5344CB8AC3E}">
        <p14:creationId xmlns:p14="http://schemas.microsoft.com/office/powerpoint/2010/main" val="2662517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D8370F0-8BC4-4CF1-A892-3432A5466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"/>
          <a:stretch/>
        </p:blipFill>
        <p:spPr>
          <a:xfrm>
            <a:off x="2071942" y="0"/>
            <a:ext cx="4815841" cy="47403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E762C7-746A-493D-9248-E0C1E79805CB}"/>
              </a:ext>
            </a:extLst>
          </p:cNvPr>
          <p:cNvSpPr/>
          <p:nvPr/>
        </p:nvSpPr>
        <p:spPr>
          <a:xfrm>
            <a:off x="6937696" y="1164856"/>
            <a:ext cx="4435698" cy="611694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29306" y="1200952"/>
            <a:ext cx="45050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Enceinte LED chargeur induction rapide –</a:t>
            </a:r>
          </a:p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TES242</a:t>
            </a:r>
          </a:p>
          <a:p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3160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Lampe de chevet tactile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Station de chargement sans fil induction fast charge 10W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Haut-parleur 5W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Autonomie jusqu’à 4 heures en écoute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3 modes d’éclairage : lumière naturelle, blanche ou jaune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Arceau lumineux pivotant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Alimentation par câble USB inclus</a:t>
            </a:r>
          </a:p>
          <a:p>
            <a:pPr marL="171450" indent="-171450" algn="just">
              <a:buFontTx/>
              <a:buChar char="-"/>
            </a:pPr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45,98 €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0FBFBF-A69C-449E-98BB-25CCC29AB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010982" cy="201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B5A2876-3765-4AFC-A3E8-CFFFB29B8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t="9927" r="2895" b="9301"/>
          <a:stretch/>
        </p:blipFill>
        <p:spPr>
          <a:xfrm>
            <a:off x="695274" y="3696551"/>
            <a:ext cx="2008875" cy="1762628"/>
          </a:xfrm>
          <a:prstGeom prst="rect">
            <a:avLst/>
          </a:prstGeom>
        </p:spPr>
      </p:pic>
      <p:sp>
        <p:nvSpPr>
          <p:cNvPr id="10" name="Cœur 9">
            <a:extLst>
              <a:ext uri="{FF2B5EF4-FFF2-40B4-BE49-F238E27FC236}">
                <a16:creationId xmlns:a16="http://schemas.microsoft.com/office/drawing/2014/main" id="{45A42CD9-9B7A-413F-A6E9-7B23B8106984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377962-A242-4255-A024-8502E2499806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31CE3D-7AAC-4014-8769-BA3DFEAA2787}"/>
              </a:ext>
            </a:extLst>
          </p:cNvPr>
          <p:cNvSpPr txBox="1"/>
          <p:nvPr/>
        </p:nvSpPr>
        <p:spPr>
          <a:xfrm>
            <a:off x="2938847" y="6443425"/>
            <a:ext cx="32857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Eclaire, charge et enjaille !</a:t>
            </a:r>
          </a:p>
        </p:txBody>
      </p:sp>
    </p:spTree>
    <p:extLst>
      <p:ext uri="{BB962C8B-B14F-4D97-AF65-F5344CB8AC3E}">
        <p14:creationId xmlns:p14="http://schemas.microsoft.com/office/powerpoint/2010/main" val="2095051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5BFBB3-6C0B-418E-A7C0-2F7142125AF6}"/>
              </a:ext>
            </a:extLst>
          </p:cNvPr>
          <p:cNvSpPr/>
          <p:nvPr/>
        </p:nvSpPr>
        <p:spPr>
          <a:xfrm>
            <a:off x="6937696" y="1164856"/>
            <a:ext cx="3514227" cy="629110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29306" y="1200952"/>
            <a:ext cx="34513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Support tablette smartphone + haut-parleur – TES239</a:t>
            </a:r>
          </a:p>
          <a:p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2574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Compatible Bluetooth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Compatible tout appareil de 13 à 21 cm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Hauteur 36 cm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Support rotatif 360°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Haut-parleur 5W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Microphone intégré</a:t>
            </a:r>
          </a:p>
          <a:p>
            <a:pPr marL="171450" indent="-171450" algn="just">
              <a:buFontTx/>
              <a:buChar char="-"/>
            </a:pPr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35,56 €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4A114E-E876-49FB-85B7-C626E3DE3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2" y="237248"/>
            <a:ext cx="5981349" cy="59813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A94618A-A0E7-4E2A-9B70-E82570200C7F}"/>
              </a:ext>
            </a:extLst>
          </p:cNvPr>
          <p:cNvSpPr txBox="1"/>
          <p:nvPr/>
        </p:nvSpPr>
        <p:spPr>
          <a:xfrm>
            <a:off x="2150282" y="6443425"/>
            <a:ext cx="60625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Être équipé en conséquence pour les visioconférences !</a:t>
            </a:r>
          </a:p>
        </p:txBody>
      </p:sp>
    </p:spTree>
    <p:extLst>
      <p:ext uri="{BB962C8B-B14F-4D97-AF65-F5344CB8AC3E}">
        <p14:creationId xmlns:p14="http://schemas.microsoft.com/office/powerpoint/2010/main" val="456027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6E30759-2F6A-4043-A4A8-CAC6E2C3D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/>
          <a:stretch/>
        </p:blipFill>
        <p:spPr>
          <a:xfrm>
            <a:off x="190851" y="180362"/>
            <a:ext cx="6853805" cy="66319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34086F-4B30-4EEB-923F-007E3694FBD2}"/>
              </a:ext>
            </a:extLst>
          </p:cNvPr>
          <p:cNvSpPr/>
          <p:nvPr/>
        </p:nvSpPr>
        <p:spPr>
          <a:xfrm>
            <a:off x="6937696" y="1164856"/>
            <a:ext cx="3878350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29306" y="1200952"/>
            <a:ext cx="3947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Hub USB C 5 en 1 – TEA294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986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Adaptateur USB C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1 port HDMI 4 K x 30 Hz – 1080 P x 60 Hz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1 port USB 3.0, chargement et transfert rapide des données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1 port USB 2.0, chargement et transfert des données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2 lecteurs de carte SDXC et Micro SD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Longueur du câble 15 cm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Plug &amp; Play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24,02 €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654EEF-6C3F-464A-AC08-38C47D3A3678}"/>
              </a:ext>
            </a:extLst>
          </p:cNvPr>
          <p:cNvSpPr txBox="1"/>
          <p:nvPr/>
        </p:nvSpPr>
        <p:spPr>
          <a:xfrm>
            <a:off x="2150282" y="6443425"/>
            <a:ext cx="4980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 hub 5 en 1, pour combler tous vos besoins !</a:t>
            </a:r>
          </a:p>
        </p:txBody>
      </p:sp>
    </p:spTree>
    <p:extLst>
      <p:ext uri="{BB962C8B-B14F-4D97-AF65-F5344CB8AC3E}">
        <p14:creationId xmlns:p14="http://schemas.microsoft.com/office/powerpoint/2010/main" val="435161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4E1C2C7-F9BD-4FF3-AA15-466EE56EB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/>
          <a:stretch/>
        </p:blipFill>
        <p:spPr>
          <a:xfrm>
            <a:off x="79696" y="-1"/>
            <a:ext cx="6858000" cy="65444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F37F84-E997-4EF2-ACC4-1D5F0E1BCDBF}"/>
              </a:ext>
            </a:extLst>
          </p:cNvPr>
          <p:cNvSpPr/>
          <p:nvPr/>
        </p:nvSpPr>
        <p:spPr>
          <a:xfrm>
            <a:off x="6937696" y="1164856"/>
            <a:ext cx="4078647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227077"/>
            <a:ext cx="40786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Lunch box électrique– MEN396G</a:t>
            </a:r>
          </a:p>
          <a:p>
            <a:endParaRPr lang="fr-FR" sz="16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Gris : 3489 pcs 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Kaki : 1310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Maintient au chaud et réchauffe les repas en 45 minutes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2 compartiments plastique et acier inoxydable (410ml + 1800 ml)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2 cordons d’alimentation prise secteur et adaptateur allume cigare détachables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1 cuillère et 1 fourchette incluses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42,34 €</a:t>
            </a:r>
          </a:p>
        </p:txBody>
      </p:sp>
      <p:sp>
        <p:nvSpPr>
          <p:cNvPr id="9" name="Cœur 8">
            <a:extLst>
              <a:ext uri="{FF2B5EF4-FFF2-40B4-BE49-F238E27FC236}">
                <a16:creationId xmlns:a16="http://schemas.microsoft.com/office/drawing/2014/main" id="{84CF7CD8-5EE2-43F3-B93B-AEEFC29270CB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6E0AAEC-CB99-42EB-87B3-313032CE2C96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80F599-4B40-4D3D-A322-D0250955B09D}"/>
              </a:ext>
            </a:extLst>
          </p:cNvPr>
          <p:cNvSpPr txBox="1"/>
          <p:nvPr/>
        </p:nvSpPr>
        <p:spPr>
          <a:xfrm>
            <a:off x="2150281" y="6443425"/>
            <a:ext cx="52236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Mangez chaud dans votre auto ou au bureau !</a:t>
            </a:r>
          </a:p>
        </p:txBody>
      </p:sp>
    </p:spTree>
    <p:extLst>
      <p:ext uri="{BB962C8B-B14F-4D97-AF65-F5344CB8AC3E}">
        <p14:creationId xmlns:p14="http://schemas.microsoft.com/office/powerpoint/2010/main" val="958560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texte, mur, table, intérieur&#10;&#10;Description générée automatiquement">
            <a:extLst>
              <a:ext uri="{FF2B5EF4-FFF2-40B4-BE49-F238E27FC236}">
                <a16:creationId xmlns:a16="http://schemas.microsoft.com/office/drawing/2014/main" id="{472829DB-292D-484E-87CF-0BF16A358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8" b="12625"/>
          <a:stretch/>
        </p:blipFill>
        <p:spPr>
          <a:xfrm>
            <a:off x="-27452" y="-120828"/>
            <a:ext cx="11649027" cy="7176702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8910BC7-A119-4703-8810-43D33CD2F930}"/>
              </a:ext>
            </a:extLst>
          </p:cNvPr>
          <p:cNvSpPr/>
          <p:nvPr/>
        </p:nvSpPr>
        <p:spPr>
          <a:xfrm>
            <a:off x="4235504" y="835713"/>
            <a:ext cx="5690693" cy="2042085"/>
          </a:xfrm>
          <a:prstGeom prst="roundRect">
            <a:avLst/>
          </a:prstGeom>
          <a:solidFill>
            <a:srgbClr val="F8F8F8">
              <a:alpha val="67059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10A1D7-42A3-4859-9833-DC7AC593706A}"/>
              </a:ext>
            </a:extLst>
          </p:cNvPr>
          <p:cNvSpPr txBox="1"/>
          <p:nvPr/>
        </p:nvSpPr>
        <p:spPr>
          <a:xfrm>
            <a:off x="4342247" y="1576400"/>
            <a:ext cx="5440732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fr-FR" sz="1050" dirty="0">
                <a:latin typeface="Poppins Medium" panose="00000600000000000000" pitchFamily="2" charset="0"/>
                <a:cs typeface="Poppins Medium" panose="00000600000000000000" pitchFamily="2" charset="0"/>
              </a:rPr>
              <a:t>Aujourd'hui, nous vous accompagnons jusque dans vos bureaux !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fr-FR" sz="1050" dirty="0">
                <a:latin typeface="Poppins Medium" panose="00000600000000000000" pitchFamily="2" charset="0"/>
                <a:cs typeface="Poppins Medium" panose="00000600000000000000" pitchFamily="2" charset="0"/>
              </a:rPr>
              <a:t>Pensez au bien-être de vos clients et leurs collaborateurs en leur proposant LE cadeau qui facilitera leur journée. </a:t>
            </a:r>
          </a:p>
          <a:p>
            <a:r>
              <a:rPr lang="fr-FR" sz="1050" dirty="0">
                <a:latin typeface="Poppins Medium" panose="00000600000000000000" pitchFamily="2" charset="0"/>
                <a:cs typeface="Poppins Medium" panose="00000600000000000000" pitchFamily="2" charset="0"/>
              </a:rPr>
              <a:t>Afin de vous accompagner dans votre recherche, nous vous avons préparé une sélection pour s'équiper au bureau, en déplacement ou en télétravail… 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BA8504-2919-45FC-94AA-B7195D2FF00A}"/>
              </a:ext>
            </a:extLst>
          </p:cNvPr>
          <p:cNvSpPr/>
          <p:nvPr/>
        </p:nvSpPr>
        <p:spPr>
          <a:xfrm>
            <a:off x="11621575" y="-120828"/>
            <a:ext cx="891267" cy="7176701"/>
          </a:xfrm>
          <a:prstGeom prst="rect">
            <a:avLst/>
          </a:prstGeom>
          <a:solidFill>
            <a:srgbClr val="EF3340"/>
          </a:solidFill>
          <a:ln>
            <a:solidFill>
              <a:srgbClr val="EF3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6020199-4D93-4991-A147-3423BE4436AC}"/>
              </a:ext>
            </a:extLst>
          </p:cNvPr>
          <p:cNvSpPr txBox="1"/>
          <p:nvPr/>
        </p:nvSpPr>
        <p:spPr>
          <a:xfrm>
            <a:off x="4342247" y="930069"/>
            <a:ext cx="4224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EF334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Du Gift au bureau</a:t>
            </a:r>
          </a:p>
          <a:p>
            <a:r>
              <a:rPr lang="fr-FR" sz="1600" dirty="0">
                <a:solidFill>
                  <a:srgbClr val="EF334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bien s'équiper pour mieux travailler !</a:t>
            </a:r>
          </a:p>
        </p:txBody>
      </p:sp>
    </p:spTree>
    <p:extLst>
      <p:ext uri="{BB962C8B-B14F-4D97-AF65-F5344CB8AC3E}">
        <p14:creationId xmlns:p14="http://schemas.microsoft.com/office/powerpoint/2010/main" val="3602097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A10C4C-CAE0-41F2-B86D-7C42FF771BBB}"/>
              </a:ext>
            </a:extLst>
          </p:cNvPr>
          <p:cNvSpPr/>
          <p:nvPr/>
        </p:nvSpPr>
        <p:spPr>
          <a:xfrm>
            <a:off x="6937696" y="1164856"/>
            <a:ext cx="4383448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29306" y="1200952"/>
            <a:ext cx="438344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Lunch box – MEN385L</a:t>
            </a:r>
          </a:p>
          <a:p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Taille L : 5200 pcs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Taille M : 4379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Taille L : capacité 1040 ml (Taille M : capacité : 630 ml)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Couvercle hermétique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Récipient en verre borosilicate / couvercle en bambou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Elastique intégré</a:t>
            </a:r>
          </a:p>
          <a:p>
            <a:pPr marL="171450" indent="-171450" algn="just">
              <a:buFontTx/>
              <a:buChar char="-"/>
            </a:pPr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11,30 €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6CB6D5-D0A8-40CE-B46D-FA21876786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0" b="6840"/>
          <a:stretch/>
        </p:blipFill>
        <p:spPr>
          <a:xfrm>
            <a:off x="667088" y="671400"/>
            <a:ext cx="5768546" cy="59413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BC31B4-2444-403E-8322-8D62400E0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5554" cy="197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901095A-E6CA-4756-9C81-67AACF0B4C60}"/>
              </a:ext>
            </a:extLst>
          </p:cNvPr>
          <p:cNvSpPr txBox="1"/>
          <p:nvPr/>
        </p:nvSpPr>
        <p:spPr>
          <a:xfrm>
            <a:off x="2150281" y="6443425"/>
            <a:ext cx="61464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Une lunch box en verre pour emporter des repas d’enfer !</a:t>
            </a:r>
          </a:p>
        </p:txBody>
      </p:sp>
    </p:spTree>
    <p:extLst>
      <p:ext uri="{BB962C8B-B14F-4D97-AF65-F5344CB8AC3E}">
        <p14:creationId xmlns:p14="http://schemas.microsoft.com/office/powerpoint/2010/main" val="1586387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6742BB6-46EC-41BF-A9AE-253997925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13709" b="11817"/>
          <a:stretch/>
        </p:blipFill>
        <p:spPr>
          <a:xfrm>
            <a:off x="3354002" y="3124647"/>
            <a:ext cx="3768252" cy="32093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EA6852-A21D-4473-AEF8-CE7CB1CD3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3" r="4793" b="20498"/>
          <a:stretch/>
        </p:blipFill>
        <p:spPr>
          <a:xfrm>
            <a:off x="96260" y="67112"/>
            <a:ext cx="4123293" cy="28522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3A657E-DCB4-42BF-B35E-6C02CCC78C9F}"/>
              </a:ext>
            </a:extLst>
          </p:cNvPr>
          <p:cNvSpPr/>
          <p:nvPr/>
        </p:nvSpPr>
        <p:spPr>
          <a:xfrm>
            <a:off x="6937696" y="1164856"/>
            <a:ext cx="4383448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29306" y="1200952"/>
            <a:ext cx="439183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Set sacoche lunch box – SEP126V</a:t>
            </a:r>
          </a:p>
          <a:p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Vert : arrivage fin avril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Rouge : arrivage fin avril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Sacoche isotherme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3 boites alimentaires hermétiques de 580 ml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Conserve jusqu’à 6 heures au frais</a:t>
            </a:r>
          </a:p>
          <a:p>
            <a:pPr marL="171450" indent="-171450" algn="just">
              <a:buFontTx/>
              <a:buChar char="-"/>
            </a:pPr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17,50 €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78C343-6F5F-4289-943F-60A9EDC1D54A}"/>
              </a:ext>
            </a:extLst>
          </p:cNvPr>
          <p:cNvSpPr txBox="1"/>
          <p:nvPr/>
        </p:nvSpPr>
        <p:spPr>
          <a:xfrm>
            <a:off x="1477166" y="6443425"/>
            <a:ext cx="76480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Transportez vos repas en toute sérénité et gardez vos aliments au frais !</a:t>
            </a:r>
          </a:p>
        </p:txBody>
      </p:sp>
    </p:spTree>
    <p:extLst>
      <p:ext uri="{BB962C8B-B14F-4D97-AF65-F5344CB8AC3E}">
        <p14:creationId xmlns:p14="http://schemas.microsoft.com/office/powerpoint/2010/main" val="385285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0B2A15-B724-48A1-955B-DFD7DE9C244E}"/>
              </a:ext>
            </a:extLst>
          </p:cNvPr>
          <p:cNvSpPr/>
          <p:nvPr/>
        </p:nvSpPr>
        <p:spPr>
          <a:xfrm>
            <a:off x="6937696" y="1164856"/>
            <a:ext cx="4383448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29306" y="1200952"/>
            <a:ext cx="43834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Blender portable – DOP221S</a:t>
            </a:r>
          </a:p>
          <a:p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Vert : 4254 pcs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Gris : 1856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Permet de mixer jus de fruits, smoothies, milkshakes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300 ml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Couteau 4 lames en acier inoxydable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Batterie 1400 mAh rechargeable</a:t>
            </a:r>
          </a:p>
          <a:p>
            <a:pPr marL="171450" indent="-171450" algn="just">
              <a:buFontTx/>
              <a:buChar char="-"/>
            </a:pPr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21,54 €</a:t>
            </a:r>
          </a:p>
        </p:txBody>
      </p:sp>
      <p:pic>
        <p:nvPicPr>
          <p:cNvPr id="9" name="Image 8" descr="Une image contenant bouteille, appareil de cuisine&#10;&#10;Description générée automatiquement">
            <a:extLst>
              <a:ext uri="{FF2B5EF4-FFF2-40B4-BE49-F238E27FC236}">
                <a16:creationId xmlns:a16="http://schemas.microsoft.com/office/drawing/2014/main" id="{38BFD91B-C832-4C75-859A-4AE3F8768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2"/>
          <a:stretch/>
        </p:blipFill>
        <p:spPr>
          <a:xfrm>
            <a:off x="1176934" y="549275"/>
            <a:ext cx="5162906" cy="59937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B56ECC-E635-4AF2-BD12-79830A7CF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" y="-1"/>
            <a:ext cx="1985555" cy="198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œur 9">
            <a:extLst>
              <a:ext uri="{FF2B5EF4-FFF2-40B4-BE49-F238E27FC236}">
                <a16:creationId xmlns:a16="http://schemas.microsoft.com/office/drawing/2014/main" id="{3C3441CB-F3A8-4472-BD58-E1A3584B3B52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1E48F1-277D-43CE-A8F9-3A51B0B0F5E1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B5A00E4-3892-408E-95FF-6FDE9FB78E18}"/>
              </a:ext>
            </a:extLst>
          </p:cNvPr>
          <p:cNvSpPr txBox="1"/>
          <p:nvPr/>
        </p:nvSpPr>
        <p:spPr>
          <a:xfrm>
            <a:off x="2150282" y="6443425"/>
            <a:ext cx="478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Emportez et mixez, un smoothie vitaminé !</a:t>
            </a:r>
          </a:p>
        </p:txBody>
      </p:sp>
    </p:spTree>
    <p:extLst>
      <p:ext uri="{BB962C8B-B14F-4D97-AF65-F5344CB8AC3E}">
        <p14:creationId xmlns:p14="http://schemas.microsoft.com/office/powerpoint/2010/main" val="640472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2D7569-28AD-46BA-815E-A7265C37E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E8F6A2-47F1-4E20-8A2C-D3936B2C0DD7}"/>
              </a:ext>
            </a:extLst>
          </p:cNvPr>
          <p:cNvSpPr/>
          <p:nvPr/>
        </p:nvSpPr>
        <p:spPr>
          <a:xfrm>
            <a:off x="2394857" y="1306286"/>
            <a:ext cx="7213600" cy="3672114"/>
          </a:xfrm>
          <a:prstGeom prst="rect">
            <a:avLst/>
          </a:prstGeom>
          <a:solidFill>
            <a:srgbClr val="0E6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E543A0-1800-4477-9686-603F3CD3DAD9}"/>
              </a:ext>
            </a:extLst>
          </p:cNvPr>
          <p:cNvSpPr/>
          <p:nvPr/>
        </p:nvSpPr>
        <p:spPr>
          <a:xfrm>
            <a:off x="4588043" y="2918959"/>
            <a:ext cx="67797" cy="959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E62BFC-ABD4-4310-B758-621B64E72E97}"/>
              </a:ext>
            </a:extLst>
          </p:cNvPr>
          <p:cNvSpPr txBox="1"/>
          <p:nvPr/>
        </p:nvSpPr>
        <p:spPr>
          <a:xfrm>
            <a:off x="4727848" y="2954658"/>
            <a:ext cx="3357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93762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810A1D7-42A3-4859-9833-DC7AC593706A}"/>
              </a:ext>
            </a:extLst>
          </p:cNvPr>
          <p:cNvSpPr txBox="1"/>
          <p:nvPr/>
        </p:nvSpPr>
        <p:spPr>
          <a:xfrm>
            <a:off x="985771" y="549275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F3340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De l’expérience au travers de nos services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BA8504-2919-45FC-94AA-B7195D2FF00A}"/>
              </a:ext>
            </a:extLst>
          </p:cNvPr>
          <p:cNvSpPr/>
          <p:nvPr/>
        </p:nvSpPr>
        <p:spPr>
          <a:xfrm>
            <a:off x="-1" y="1"/>
            <a:ext cx="767409" cy="6858000"/>
          </a:xfrm>
          <a:prstGeom prst="rect">
            <a:avLst/>
          </a:prstGeom>
          <a:solidFill>
            <a:srgbClr val="EF3340"/>
          </a:solidFill>
          <a:ln>
            <a:solidFill>
              <a:srgbClr val="EF3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2D4F276-1B24-45FB-99FD-70FE91DB840E}"/>
              </a:ext>
            </a:extLst>
          </p:cNvPr>
          <p:cNvSpPr txBox="1"/>
          <p:nvPr/>
        </p:nvSpPr>
        <p:spPr>
          <a:xfrm>
            <a:off x="1509908" y="4248026"/>
            <a:ext cx="2768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Un </a:t>
            </a:r>
            <a:r>
              <a:rPr lang="fr-FR" sz="1200" i="0" dirty="0">
                <a:solidFill>
                  <a:srgbClr val="45AC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service 100% personnalisé </a:t>
            </a:r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qui augmente la valeur perçue du produit en apposant le logo de vos clients. Nous vous </a:t>
            </a:r>
            <a:r>
              <a:rPr lang="fr-FR" sz="1200" i="0" dirty="0">
                <a:solidFill>
                  <a:srgbClr val="45AC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accompagnons du brief jusqu’à la réalisation finale du BAT</a:t>
            </a:r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15065A-007E-4153-818D-603896B162BC}"/>
              </a:ext>
            </a:extLst>
          </p:cNvPr>
          <p:cNvSpPr txBox="1"/>
          <p:nvPr/>
        </p:nvSpPr>
        <p:spPr>
          <a:xfrm>
            <a:off x="5091640" y="4248026"/>
            <a:ext cx="27683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C’est </a:t>
            </a:r>
            <a:r>
              <a:rPr lang="fr-FR" sz="1200" i="0" dirty="0">
                <a:solidFill>
                  <a:srgbClr val="45AC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«la» solution de facilité </a:t>
            </a:r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pour vous et vos clients. Nous </a:t>
            </a:r>
            <a:r>
              <a:rPr lang="fr-FR" sz="1200" i="0" dirty="0">
                <a:solidFill>
                  <a:srgbClr val="45AC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gérons le stockage, la préparation des colis, la livraison et le SAV</a:t>
            </a:r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 de vos commandes. Un service clé en main possible grâce à notre logistique intégrée.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E337A47-1337-4E42-9371-ABB8BE8BB468}"/>
              </a:ext>
            </a:extLst>
          </p:cNvPr>
          <p:cNvSpPr txBox="1"/>
          <p:nvPr/>
        </p:nvSpPr>
        <p:spPr>
          <a:xfrm>
            <a:off x="8673372" y="4248026"/>
            <a:ext cx="2933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Située au cœur de notre siège social en Alsace, notre logistique est intégrée avec une capacité de</a:t>
            </a:r>
          </a:p>
          <a:p>
            <a:pPr algn="ctr"/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stockage de 17.000m².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Commande </a:t>
            </a:r>
            <a:r>
              <a:rPr lang="fr-FR" sz="1200" i="0" dirty="0">
                <a:solidFill>
                  <a:srgbClr val="45AC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sans marquage: 72h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Commande </a:t>
            </a:r>
            <a:r>
              <a:rPr lang="fr-FR" sz="1200" i="0" dirty="0">
                <a:solidFill>
                  <a:srgbClr val="45AC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avec marquage: 8 à 10 jours ouvrés après validation du BAT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6F11CE7-B3BB-431C-900B-75BC14921E6E}"/>
              </a:ext>
            </a:extLst>
          </p:cNvPr>
          <p:cNvSpPr txBox="1"/>
          <p:nvPr/>
        </p:nvSpPr>
        <p:spPr>
          <a:xfrm>
            <a:off x="1405820" y="3694028"/>
            <a:ext cx="29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E6F64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Le marquage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D5E5C81-CB68-4355-A76D-92DE87FF344A}"/>
              </a:ext>
            </a:extLst>
          </p:cNvPr>
          <p:cNvSpPr txBox="1"/>
          <p:nvPr/>
        </p:nvSpPr>
        <p:spPr>
          <a:xfrm>
            <a:off x="4981897" y="3694028"/>
            <a:ext cx="29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E6F64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E6F64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dropshipping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E6F64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ABEA2BC-6639-4AAD-9D6D-6256857493D1}"/>
              </a:ext>
            </a:extLst>
          </p:cNvPr>
          <p:cNvSpPr txBox="1"/>
          <p:nvPr/>
        </p:nvSpPr>
        <p:spPr>
          <a:xfrm>
            <a:off x="8557974" y="3694028"/>
            <a:ext cx="29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E6F64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La livraison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502548D0-4198-4589-81C9-198AC2F0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84" y="1727870"/>
            <a:ext cx="1436102" cy="14361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9217B6-81E6-494F-AA2E-D86EB44B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105" y="1727870"/>
            <a:ext cx="1440000" cy="14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C6193F-10D8-4004-B18C-D11971AF6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414" y="1561639"/>
            <a:ext cx="1732962" cy="173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20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8855DC3-C994-4B55-B78D-ACFBA60EF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4"/>
          <a:stretch/>
        </p:blipFill>
        <p:spPr>
          <a:xfrm>
            <a:off x="1305536" y="833434"/>
            <a:ext cx="6471220" cy="59616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6996418" y="1251286"/>
            <a:ext cx="4289204" cy="385009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96417" y="1275350"/>
            <a:ext cx="42892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Réhausseur d’ordinateur USB – TEA280</a:t>
            </a:r>
          </a:p>
          <a:p>
            <a:endParaRPr lang="fr-FR" sz="16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1683 pcs</a:t>
            </a:r>
          </a:p>
          <a:p>
            <a:endParaRPr lang="fr-FR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4 ports USB de chargement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Sortie 5V, 4.2A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Entrée secteur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Organisateur de bureau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44,74 €</a:t>
            </a:r>
          </a:p>
        </p:txBody>
      </p:sp>
      <p:pic>
        <p:nvPicPr>
          <p:cNvPr id="7" name="Image 6" descr="Une image contenant texte, table, intérieur, équipement électronique&#10;&#10;Description générée automatiquement">
            <a:extLst>
              <a:ext uri="{FF2B5EF4-FFF2-40B4-BE49-F238E27FC236}">
                <a16:creationId xmlns:a16="http://schemas.microsoft.com/office/drawing/2014/main" id="{DA4CB517-C757-401E-BCA3-CBDF54B9C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01168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œur 10">
            <a:extLst>
              <a:ext uri="{FF2B5EF4-FFF2-40B4-BE49-F238E27FC236}">
                <a16:creationId xmlns:a16="http://schemas.microsoft.com/office/drawing/2014/main" id="{BA297C2B-4C72-469C-9C2E-8D6C63372367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AEBC857-52C9-4A01-84F3-3812BF176E7A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7032457-5593-4B7B-B553-661BF8D64471}"/>
              </a:ext>
            </a:extLst>
          </p:cNvPr>
          <p:cNvSpPr txBox="1"/>
          <p:nvPr/>
        </p:nvSpPr>
        <p:spPr>
          <a:xfrm>
            <a:off x="2150282" y="6443425"/>
            <a:ext cx="478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Quelle splendeur, un écran à votre hauteur !</a:t>
            </a:r>
          </a:p>
        </p:txBody>
      </p:sp>
    </p:spTree>
    <p:extLst>
      <p:ext uri="{BB962C8B-B14F-4D97-AF65-F5344CB8AC3E}">
        <p14:creationId xmlns:p14="http://schemas.microsoft.com/office/powerpoint/2010/main" val="320810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4731AE4-3C5D-4313-9791-D498FE424C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6"/>
          <a:stretch/>
        </p:blipFill>
        <p:spPr>
          <a:xfrm>
            <a:off x="889316" y="868340"/>
            <a:ext cx="6155340" cy="57443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6996418" y="1238980"/>
            <a:ext cx="4185388" cy="373252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96418" y="1238980"/>
            <a:ext cx="418538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Station de charge USB– TEA273</a:t>
            </a:r>
          </a:p>
          <a:p>
            <a:endParaRPr lang="fr-FR" sz="1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3126 pcs + Arrivage 23/08/22 3000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3 ports USB 5V, 2,4A</a:t>
            </a:r>
          </a:p>
          <a:p>
            <a:pPr marL="171450" indent="-171450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1 port Type C 20W</a:t>
            </a:r>
          </a:p>
          <a:p>
            <a:pPr marL="171450" indent="-171450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Entrée secteur</a:t>
            </a:r>
          </a:p>
          <a:p>
            <a:pPr marL="171450" indent="-171450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Lumière LED 3 intensités lumineuse</a:t>
            </a:r>
          </a:p>
          <a:p>
            <a:pPr marL="171450" indent="-171450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Touche tactile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24,16 €</a:t>
            </a:r>
          </a:p>
        </p:txBody>
      </p:sp>
      <p:pic>
        <p:nvPicPr>
          <p:cNvPr id="8" name="Image 7" descr="Une image contenant texte, intérieur, table, plancher&#10;&#10;Description générée automatiquement">
            <a:extLst>
              <a:ext uri="{FF2B5EF4-FFF2-40B4-BE49-F238E27FC236}">
                <a16:creationId xmlns:a16="http://schemas.microsoft.com/office/drawing/2014/main" id="{26EAEE5E-2671-4864-BFEE-54608F76A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4263" cy="199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œur 8">
            <a:extLst>
              <a:ext uri="{FF2B5EF4-FFF2-40B4-BE49-F238E27FC236}">
                <a16:creationId xmlns:a16="http://schemas.microsoft.com/office/drawing/2014/main" id="{6CB8428F-D906-45B7-B5F8-779173D30F28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E8771B-A766-4D23-9F6A-429BCD2CF9D9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CBF2DF-630F-4390-87CF-159808B1AA46}"/>
              </a:ext>
            </a:extLst>
          </p:cNvPr>
          <p:cNvSpPr txBox="1"/>
          <p:nvPr/>
        </p:nvSpPr>
        <p:spPr>
          <a:xfrm>
            <a:off x="2150282" y="6443425"/>
            <a:ext cx="478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Pratique pour charger plusieurs appareils !</a:t>
            </a:r>
          </a:p>
        </p:txBody>
      </p:sp>
    </p:spTree>
    <p:extLst>
      <p:ext uri="{BB962C8B-B14F-4D97-AF65-F5344CB8AC3E}">
        <p14:creationId xmlns:p14="http://schemas.microsoft.com/office/powerpoint/2010/main" val="418972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7131746" y="1279433"/>
            <a:ext cx="4621011" cy="437110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7131747" y="1331533"/>
            <a:ext cx="462101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Support téléphone magnétique – TEA275V</a:t>
            </a:r>
          </a:p>
          <a:p>
            <a:endParaRPr lang="fr-FR" sz="16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Vert : 2509 pcs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Noir : 2248 pcs </a:t>
            </a: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Gris : 1774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Pour fixer une tablette ou un smartphone à un ordinateur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Se colle sur l’ordinateur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Forte fixation 3M et aimant (inclus)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4,98 €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ADC9593-3764-4A32-8172-42D62C8FD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3"/>
          <a:stretch/>
        </p:blipFill>
        <p:spPr>
          <a:xfrm>
            <a:off x="1887992" y="1470179"/>
            <a:ext cx="3781138" cy="4077293"/>
          </a:xfrm>
          <a:prstGeom prst="rect">
            <a:avLst/>
          </a:prstGeom>
        </p:spPr>
      </p:pic>
      <p:pic>
        <p:nvPicPr>
          <p:cNvPr id="12" name="Image 11" descr="Une image contenant objets métalliques&#10;&#10;Description générée automatiquement">
            <a:extLst>
              <a:ext uri="{FF2B5EF4-FFF2-40B4-BE49-F238E27FC236}">
                <a16:creationId xmlns:a16="http://schemas.microsoft.com/office/drawing/2014/main" id="{C19FFED2-F544-495B-8684-79CE6C20E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83" y="4979847"/>
            <a:ext cx="1632855" cy="1632855"/>
          </a:xfrm>
          <a:prstGeom prst="rect">
            <a:avLst/>
          </a:prstGeom>
        </p:spPr>
      </p:pic>
      <p:pic>
        <p:nvPicPr>
          <p:cNvPr id="14" name="Image 13" descr="Une image contenant outil&#10;&#10;Description générée automatiquement">
            <a:extLst>
              <a:ext uri="{FF2B5EF4-FFF2-40B4-BE49-F238E27FC236}">
                <a16:creationId xmlns:a16="http://schemas.microsoft.com/office/drawing/2014/main" id="{B120707C-12DC-4F47-943B-738FAA7B3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101" y="5005972"/>
            <a:ext cx="1506583" cy="150658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5AF89F-9CA6-4F45-B362-F745AAA6E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84" y="4965813"/>
            <a:ext cx="1506583" cy="1506583"/>
          </a:xfrm>
          <a:prstGeom prst="rect">
            <a:avLst/>
          </a:prstGeom>
        </p:spPr>
      </p:pic>
      <p:pic>
        <p:nvPicPr>
          <p:cNvPr id="18" name="Image 17" descr="Une image contenant texte, intérieur, plafond&#10;&#10;Description générée automatiquement">
            <a:extLst>
              <a:ext uri="{FF2B5EF4-FFF2-40B4-BE49-F238E27FC236}">
                <a16:creationId xmlns:a16="http://schemas.microsoft.com/office/drawing/2014/main" id="{018BDD97-A580-43C4-A54F-9A7920821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5554" cy="1985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3CCC7E1-52F2-40D7-BA41-ADC384C20013}"/>
              </a:ext>
            </a:extLst>
          </p:cNvPr>
          <p:cNvSpPr txBox="1"/>
          <p:nvPr/>
        </p:nvSpPr>
        <p:spPr>
          <a:xfrm>
            <a:off x="2150281" y="6443425"/>
            <a:ext cx="5416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Top productivité avec vos écrans en simultané !</a:t>
            </a:r>
          </a:p>
        </p:txBody>
      </p:sp>
    </p:spTree>
    <p:extLst>
      <p:ext uri="{BB962C8B-B14F-4D97-AF65-F5344CB8AC3E}">
        <p14:creationId xmlns:p14="http://schemas.microsoft.com/office/powerpoint/2010/main" val="2608613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D60C3B0-163D-414C-BC18-4B9B388CB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66" y="1479799"/>
            <a:ext cx="4604428" cy="46044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6937695" y="1200952"/>
            <a:ext cx="4805126" cy="387216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227079"/>
            <a:ext cx="48051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Tapis de souris chargeur induction – TEA274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2342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Chargeur induction fast charge 15W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Organiseur de bureau intégré pour les câbles, smartphones, cartes de visite et bien plus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Règle double décimètre intégrée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14,44 €</a:t>
            </a:r>
          </a:p>
        </p:txBody>
      </p:sp>
      <p:pic>
        <p:nvPicPr>
          <p:cNvPr id="7" name="Image 6" descr="Une image contenant texte, table, intérieur, guichet&#10;&#10;Description générée automatiquement">
            <a:extLst>
              <a:ext uri="{FF2B5EF4-FFF2-40B4-BE49-F238E27FC236}">
                <a16:creationId xmlns:a16="http://schemas.microsoft.com/office/drawing/2014/main" id="{CEBA1110-EAC6-4338-A09F-B209E4371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6846" cy="1976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7600670-B6CE-4555-9CBA-43E566FA2DB8}"/>
              </a:ext>
            </a:extLst>
          </p:cNvPr>
          <p:cNvSpPr txBox="1"/>
          <p:nvPr/>
        </p:nvSpPr>
        <p:spPr>
          <a:xfrm>
            <a:off x="2150282" y="6443425"/>
            <a:ext cx="478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 cadeau utile, c’est fantastique !</a:t>
            </a:r>
          </a:p>
        </p:txBody>
      </p:sp>
    </p:spTree>
    <p:extLst>
      <p:ext uri="{BB962C8B-B14F-4D97-AF65-F5344CB8AC3E}">
        <p14:creationId xmlns:p14="http://schemas.microsoft.com/office/powerpoint/2010/main" val="1462477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05BA4B9-C207-4D00-A9DC-27652474C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1242317"/>
            <a:ext cx="5011077" cy="50110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6937695" y="1164856"/>
            <a:ext cx="2952263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5" y="1200952"/>
            <a:ext cx="51843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Câble USB 3 en 1 – TEA230N</a:t>
            </a:r>
          </a:p>
          <a:p>
            <a:endParaRPr lang="fr-FR" sz="16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1548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Embouts micro USB, Type C et Lightning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Longueur 1,20 m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Permet la charge des appareils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8,50 €</a:t>
            </a:r>
          </a:p>
        </p:txBody>
      </p:sp>
      <p:pic>
        <p:nvPicPr>
          <p:cNvPr id="7" name="Image 6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AF812916-5280-4838-9A15-A5B279750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01168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D71F27F-A51E-4523-9180-67D704285EA1}"/>
              </a:ext>
            </a:extLst>
          </p:cNvPr>
          <p:cNvSpPr txBox="1"/>
          <p:nvPr/>
        </p:nvSpPr>
        <p:spPr>
          <a:xfrm>
            <a:off x="2670400" y="6443425"/>
            <a:ext cx="478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L’accessoire indispensable !</a:t>
            </a:r>
          </a:p>
        </p:txBody>
      </p:sp>
    </p:spTree>
    <p:extLst>
      <p:ext uri="{BB962C8B-B14F-4D97-AF65-F5344CB8AC3E}">
        <p14:creationId xmlns:p14="http://schemas.microsoft.com/office/powerpoint/2010/main" val="524522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838D01-A004-40EB-B323-AF32BEBB8CB6}"/>
              </a:ext>
            </a:extLst>
          </p:cNvPr>
          <p:cNvSpPr/>
          <p:nvPr/>
        </p:nvSpPr>
        <p:spPr>
          <a:xfrm>
            <a:off x="6937696" y="1164856"/>
            <a:ext cx="4696956" cy="576858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164856"/>
            <a:ext cx="52626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Casque compatible Bluetooth avec micro – TEC614</a:t>
            </a:r>
          </a:p>
          <a:p>
            <a:endParaRPr lang="fr-FR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1696 pcs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Base de chargement magnétique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Autonomie jusqu’à 17h en conversation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Microphone avec réduction de bruit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Permet de connecter 2 appareils simultanément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Bandeau ajustable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Micro sur perche flexible et rotative</a:t>
            </a:r>
          </a:p>
          <a:p>
            <a:pPr marL="171450" indent="-171450" algn="just">
              <a:buFontTx/>
              <a:buChar char="-"/>
            </a:pPr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50 €</a:t>
            </a:r>
          </a:p>
        </p:txBody>
      </p:sp>
      <p:pic>
        <p:nvPicPr>
          <p:cNvPr id="9" name="Image 8" descr="Une image contenant noir, équipement électronique, adaptateur&#10;&#10;Description générée automatiquement">
            <a:extLst>
              <a:ext uri="{FF2B5EF4-FFF2-40B4-BE49-F238E27FC236}">
                <a16:creationId xmlns:a16="http://schemas.microsoft.com/office/drawing/2014/main" id="{E519A94A-0A7D-46D0-9C95-31B9BCE9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65" y="851481"/>
            <a:ext cx="5492931" cy="5492931"/>
          </a:xfrm>
          <a:prstGeom prst="rect">
            <a:avLst/>
          </a:prstGeom>
        </p:spPr>
      </p:pic>
      <p:pic>
        <p:nvPicPr>
          <p:cNvPr id="11" name="Image 10" descr="Une image contenant intérieur, plancher, équipement électronique&#10;&#10;Description générée automatiquement">
            <a:extLst>
              <a:ext uri="{FF2B5EF4-FFF2-40B4-BE49-F238E27FC236}">
                <a16:creationId xmlns:a16="http://schemas.microsoft.com/office/drawing/2014/main" id="{8ABBEC7F-AFFC-43CB-A0B3-CFF0489F8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011681" cy="2011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81F20DB-9720-49C3-B8D4-7D28D6B5097A}"/>
              </a:ext>
            </a:extLst>
          </p:cNvPr>
          <p:cNvSpPr txBox="1"/>
          <p:nvPr/>
        </p:nvSpPr>
        <p:spPr>
          <a:xfrm>
            <a:off x="2150282" y="6443425"/>
            <a:ext cx="478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Micro et son pour toutes vos réunions !</a:t>
            </a:r>
          </a:p>
        </p:txBody>
      </p:sp>
    </p:spTree>
    <p:extLst>
      <p:ext uri="{BB962C8B-B14F-4D97-AF65-F5344CB8AC3E}">
        <p14:creationId xmlns:p14="http://schemas.microsoft.com/office/powerpoint/2010/main" val="29563251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1227</Words>
  <Application>Microsoft Office PowerPoint</Application>
  <PresentationFormat>Grand écran</PresentationFormat>
  <Paragraphs>255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Poppins</vt:lpstr>
      <vt:lpstr>Poppins Bold</vt:lpstr>
      <vt:lpstr>Poppins ExtraBold</vt:lpstr>
      <vt:lpstr>Poppins Light</vt:lpstr>
      <vt:lpstr>Poppins Medium</vt:lpstr>
      <vt:lpstr>Poppins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Hélène Lerché</dc:creator>
  <cp:lastModifiedBy>Hélène Lerché</cp:lastModifiedBy>
  <cp:revision>24</cp:revision>
  <dcterms:created xsi:type="dcterms:W3CDTF">2022-04-26T07:24:59Z</dcterms:created>
  <dcterms:modified xsi:type="dcterms:W3CDTF">2022-05-02T13:26:45Z</dcterms:modified>
</cp:coreProperties>
</file>